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265" r:id="rId3"/>
    <p:sldId id="266" r:id="rId4"/>
    <p:sldId id="267" r:id="rId5"/>
    <p:sldId id="269" r:id="rId6"/>
    <p:sldId id="270" r:id="rId7"/>
    <p:sldId id="268" r:id="rId8"/>
    <p:sldId id="272" r:id="rId9"/>
    <p:sldId id="273" r:id="rId10"/>
    <p:sldId id="274" r:id="rId11"/>
    <p:sldId id="275" r:id="rId12"/>
    <p:sldId id="276" r:id="rId13"/>
    <p:sldId id="284" r:id="rId14"/>
    <p:sldId id="283" r:id="rId15"/>
    <p:sldId id="279" r:id="rId16"/>
    <p:sldId id="280" r:id="rId17"/>
    <p:sldId id="281" r:id="rId18"/>
    <p:sldId id="277" r:id="rId19"/>
    <p:sldId id="285" r:id="rId20"/>
    <p:sldId id="257" r:id="rId21"/>
    <p:sldId id="287" r:id="rId22"/>
    <p:sldId id="259" r:id="rId23"/>
    <p:sldId id="288" r:id="rId24"/>
    <p:sldId id="289" r:id="rId25"/>
    <p:sldId id="290" r:id="rId26"/>
    <p:sldId id="262" r:id="rId27"/>
    <p:sldId id="291" r:id="rId28"/>
    <p:sldId id="264" r:id="rId29"/>
    <p:sldId id="292" r:id="rId30"/>
    <p:sldId id="293" r:id="rId31"/>
    <p:sldId id="294" r:id="rId32"/>
    <p:sldId id="297" r:id="rId33"/>
    <p:sldId id="296" r:id="rId34"/>
    <p:sldId id="298" r:id="rId35"/>
    <p:sldId id="300" r:id="rId36"/>
    <p:sldId id="299" r:id="rId37"/>
    <p:sldId id="301" r:id="rId38"/>
    <p:sldId id="302" r:id="rId39"/>
    <p:sldId id="303" r:id="rId40"/>
    <p:sldId id="295" r:id="rId41"/>
    <p:sldId id="304"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E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21" autoAdjust="0"/>
    <p:restoredTop sz="84820" autoAdjust="0"/>
  </p:normalViewPr>
  <p:slideViewPr>
    <p:cSldViewPr snapToGrid="0">
      <p:cViewPr>
        <p:scale>
          <a:sx n="75" d="100"/>
          <a:sy n="75" d="100"/>
        </p:scale>
        <p:origin x="1056" y="5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5660E17-D65C-4C96-9B9B-E3743C386633}" type="datetimeFigureOut">
              <a:rPr lang="zh-CN" altLang="en-US" smtClean="0"/>
              <a:t>2024/4/21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CF9DC18-6DA3-426B-9061-6704C005A83E}" type="slidenum">
              <a:rPr lang="zh-CN" altLang="en-US" smtClean="0"/>
              <a:t>‹#›</a:t>
            </a:fld>
            <a:endParaRPr lang="zh-CN" altLang="en-US"/>
          </a:p>
        </p:txBody>
      </p:sp>
    </p:spTree>
    <p:extLst>
      <p:ext uri="{BB962C8B-B14F-4D97-AF65-F5344CB8AC3E}">
        <p14:creationId xmlns:p14="http://schemas.microsoft.com/office/powerpoint/2010/main" val="19033613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利用非阻塞的</a:t>
            </a:r>
            <a:r>
              <a:rPr lang="zh-CN" altLang="en-US" b="0" dirty="0">
                <a:solidFill>
                  <a:srgbClr val="000000"/>
                </a:solidFill>
                <a:effectLst/>
                <a:highlight>
                  <a:srgbClr val="FFFFFF"/>
                </a:highlight>
                <a:latin typeface="Consolas" panose="020B0609020204030204" pitchFamily="49" charset="0"/>
              </a:rPr>
              <a:t> </a:t>
            </a:r>
            <a:r>
              <a:rPr lang="en-US" altLang="zh-CN" b="0" dirty="0">
                <a:solidFill>
                  <a:srgbClr val="000000"/>
                </a:solidFill>
                <a:effectLst/>
                <a:highlight>
                  <a:srgbClr val="FFFFFF"/>
                </a:highlight>
                <a:latin typeface="Consolas" panose="020B0609020204030204" pitchFamily="49" charset="0"/>
              </a:rPr>
              <a:t>read </a:t>
            </a:r>
            <a:r>
              <a:rPr lang="zh-CN" altLang="en-US" b="0" dirty="0">
                <a:solidFill>
                  <a:srgbClr val="000000"/>
                </a:solidFill>
                <a:effectLst/>
                <a:highlight>
                  <a:srgbClr val="FFFFFF"/>
                </a:highlight>
                <a:latin typeface="Consolas" panose="020B0609020204030204" pitchFamily="49" charset="0"/>
              </a:rPr>
              <a:t>调用可以自然的实现事件队列的查询和清空。</a:t>
            </a:r>
          </a:p>
        </p:txBody>
      </p:sp>
      <p:sp>
        <p:nvSpPr>
          <p:cNvPr id="4" name="灯片编号占位符 3"/>
          <p:cNvSpPr>
            <a:spLocks noGrp="1"/>
          </p:cNvSpPr>
          <p:nvPr>
            <p:ph type="sldNum" sz="quarter" idx="5"/>
          </p:nvPr>
        </p:nvSpPr>
        <p:spPr/>
        <p:txBody>
          <a:bodyPr/>
          <a:lstStyle/>
          <a:p>
            <a:fld id="{4CF9DC18-6DA3-426B-9061-6704C005A83E}" type="slidenum">
              <a:rPr lang="zh-CN" altLang="en-US" smtClean="0"/>
              <a:t>7</a:t>
            </a:fld>
            <a:endParaRPr lang="zh-CN" altLang="en-US"/>
          </a:p>
        </p:txBody>
      </p:sp>
    </p:spTree>
    <p:extLst>
      <p:ext uri="{BB962C8B-B14F-4D97-AF65-F5344CB8AC3E}">
        <p14:creationId xmlns:p14="http://schemas.microsoft.com/office/powerpoint/2010/main" val="17642379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24</a:t>
            </a:fld>
            <a:endParaRPr lang="zh-CN" altLang="en-US"/>
          </a:p>
        </p:txBody>
      </p:sp>
    </p:spTree>
    <p:extLst>
      <p:ext uri="{BB962C8B-B14F-4D97-AF65-F5344CB8AC3E}">
        <p14:creationId xmlns:p14="http://schemas.microsoft.com/office/powerpoint/2010/main" val="22764316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https://gitlab.freedesktop.org/xorg/app/xlogo</a:t>
            </a:r>
          </a:p>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25</a:t>
            </a:fld>
            <a:endParaRPr lang="zh-CN" altLang="en-US"/>
          </a:p>
        </p:txBody>
      </p:sp>
    </p:spTree>
    <p:extLst>
      <p:ext uri="{BB962C8B-B14F-4D97-AF65-F5344CB8AC3E}">
        <p14:creationId xmlns:p14="http://schemas.microsoft.com/office/powerpoint/2010/main" val="3034862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https://en.wikipedia.org/wiki/Direct_Rendering_Infrastructure</a:t>
            </a:r>
          </a:p>
          <a:p>
            <a:r>
              <a:rPr lang="en-US" altLang="zh-CN" dirty="0"/>
              <a:t>Photo by Shmuel Csaba Otto Traian, CC BY-SA 3.0, https://commons.wikimedia.org/w/index.php?curid=29417644</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29</a:t>
            </a:fld>
            <a:endParaRPr lang="zh-CN" altLang="en-US"/>
          </a:p>
        </p:txBody>
      </p:sp>
    </p:spTree>
    <p:extLst>
      <p:ext uri="{BB962C8B-B14F-4D97-AF65-F5344CB8AC3E}">
        <p14:creationId xmlns:p14="http://schemas.microsoft.com/office/powerpoint/2010/main" val="2895838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DRI </a:t>
            </a:r>
            <a:r>
              <a:rPr lang="zh-CN" altLang="en-US" dirty="0"/>
              <a:t>实际上很早，</a:t>
            </a:r>
            <a:r>
              <a:rPr lang="en-US" altLang="zh-CN" dirty="0"/>
              <a:t>2000 </a:t>
            </a:r>
            <a:r>
              <a:rPr lang="zh-CN" altLang="en-US" dirty="0"/>
              <a:t>年就有了 </a:t>
            </a:r>
            <a:r>
              <a:rPr lang="en-US" altLang="zh-CN" dirty="0"/>
              <a:t>TODO</a:t>
            </a:r>
          </a:p>
          <a:p>
            <a:endParaRPr lang="en-US" altLang="zh-CN" dirty="0"/>
          </a:p>
          <a:p>
            <a:r>
              <a:rPr lang="en-US" altLang="zh-CN" dirty="0"/>
              <a:t>The client driver implements a subset of OpenGL. The subset required for id Software's Quake 2 was chosen to demonstrate the capabilities of the DRI. This driver communicates with the device by filling DMA buffers and sending them to the kernel driver. Note that the Gamma chip implements OpenGL 1.1 in hardware, and therefore, does not use the Mesa internals at this time. However, support for the majority of current generation of 3D hardware devices will require integration with Mesa, so an example DRI driver using the Mesa software-only pipeline was implemented (and is mostly complete for the alpha release). </a:t>
            </a:r>
          </a:p>
          <a:p>
            <a:endParaRPr lang="en-US" altLang="zh-CN" dirty="0"/>
          </a:p>
          <a:p>
            <a:r>
              <a:rPr lang="en-US" altLang="zh-CN" dirty="0"/>
              <a:t>The generic kernel driver handles the allocation of the DMA buffers, distribution of the buffers to the clients, sending the buffers to the device, and the management of synchronization between the client driver, the X server, and the kernel driver (this includes the device lock and a shared memory region). Note that hardware that does not support DMA or that does support special synchronization methods will only make use of a subset of these capabilities.</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30</a:t>
            </a:fld>
            <a:endParaRPr lang="zh-CN" altLang="en-US"/>
          </a:p>
        </p:txBody>
      </p:sp>
    </p:spTree>
    <p:extLst>
      <p:ext uri="{BB962C8B-B14F-4D97-AF65-F5344CB8AC3E}">
        <p14:creationId xmlns:p14="http://schemas.microsoft.com/office/powerpoint/2010/main" val="389352211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https://en.wikipedia.org/wiki/Direct_Rendering_Manager#Kernel_mode_setting</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31</a:t>
            </a:fld>
            <a:endParaRPr lang="zh-CN" altLang="en-US"/>
          </a:p>
        </p:txBody>
      </p:sp>
    </p:spTree>
    <p:extLst>
      <p:ext uri="{BB962C8B-B14F-4D97-AF65-F5344CB8AC3E}">
        <p14:creationId xmlns:p14="http://schemas.microsoft.com/office/powerpoint/2010/main" val="11893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33</a:t>
            </a:fld>
            <a:endParaRPr lang="zh-CN" altLang="en-US"/>
          </a:p>
        </p:txBody>
      </p:sp>
    </p:spTree>
    <p:extLst>
      <p:ext uri="{BB962C8B-B14F-4D97-AF65-F5344CB8AC3E}">
        <p14:creationId xmlns:p14="http://schemas.microsoft.com/office/powerpoint/2010/main" val="3565377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https://en.wikipedia.org/wiki/File:The_Linux_Graphics_Stack_and_glamor.svg</a:t>
            </a:r>
          </a:p>
          <a:p>
            <a:r>
              <a:rPr lang="en-US" altLang="zh-CN" dirty="0" err="1"/>
              <a:t>nv</a:t>
            </a:r>
            <a:r>
              <a:rPr lang="en-US" altLang="zh-CN" dirty="0"/>
              <a:t> </a:t>
            </a:r>
            <a:r>
              <a:rPr lang="zh-CN" altLang="en-US" dirty="0"/>
              <a:t>驱动应该有些新情况未列出</a:t>
            </a:r>
          </a:p>
        </p:txBody>
      </p:sp>
      <p:sp>
        <p:nvSpPr>
          <p:cNvPr id="4" name="灯片编号占位符 3"/>
          <p:cNvSpPr>
            <a:spLocks noGrp="1"/>
          </p:cNvSpPr>
          <p:nvPr>
            <p:ph type="sldNum" sz="quarter" idx="5"/>
          </p:nvPr>
        </p:nvSpPr>
        <p:spPr/>
        <p:txBody>
          <a:bodyPr/>
          <a:lstStyle/>
          <a:p>
            <a:fld id="{4CF9DC18-6DA3-426B-9061-6704C005A83E}" type="slidenum">
              <a:rPr lang="zh-CN" altLang="en-US" smtClean="0"/>
              <a:t>40</a:t>
            </a:fld>
            <a:endParaRPr lang="zh-CN" altLang="en-US"/>
          </a:p>
        </p:txBody>
      </p:sp>
    </p:spTree>
    <p:extLst>
      <p:ext uri="{BB962C8B-B14F-4D97-AF65-F5344CB8AC3E}">
        <p14:creationId xmlns:p14="http://schemas.microsoft.com/office/powerpoint/2010/main" val="1001091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https://en.wikipedia.org/wiki/File:IBM_VGA_graphics_card.jpg</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13</a:t>
            </a:fld>
            <a:endParaRPr lang="zh-CN" altLang="en-US"/>
          </a:p>
        </p:txBody>
      </p:sp>
    </p:spTree>
    <p:extLst>
      <p:ext uri="{BB962C8B-B14F-4D97-AF65-F5344CB8AC3E}">
        <p14:creationId xmlns:p14="http://schemas.microsoft.com/office/powerpoint/2010/main" val="34232262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https://commons.wikimedia.org/wiki/File:Trident_TVGA9000.jpg – GFDL 1.2 Licensed</a:t>
            </a:r>
          </a:p>
          <a:p>
            <a:r>
              <a:rPr lang="en-US" altLang="zh-CN" dirty="0"/>
              <a:t>https://datasheetspdf.com/mobile/501951/Trident/TVGA9000/1</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14</a:t>
            </a:fld>
            <a:endParaRPr lang="zh-CN" altLang="en-US"/>
          </a:p>
        </p:txBody>
      </p:sp>
    </p:spTree>
    <p:extLst>
      <p:ext uri="{BB962C8B-B14F-4D97-AF65-F5344CB8AC3E}">
        <p14:creationId xmlns:p14="http://schemas.microsoft.com/office/powerpoint/2010/main" val="17226276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https://datasheetspdf.com/pdf-down/C/L/-/CL-GD542x_CirrusLogic.pdf</a:t>
            </a:r>
          </a:p>
          <a:p>
            <a:r>
              <a:rPr lang="en-US" altLang="zh-CN" dirty="0"/>
              <a:t>https://www.vgamuseum.info/index.php/cpu/item/138-cirrus-logic-cl-gd5429</a:t>
            </a:r>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15</a:t>
            </a:fld>
            <a:endParaRPr lang="zh-CN" altLang="en-US"/>
          </a:p>
        </p:txBody>
      </p:sp>
    </p:spTree>
    <p:extLst>
      <p:ext uri="{BB962C8B-B14F-4D97-AF65-F5344CB8AC3E}">
        <p14:creationId xmlns:p14="http://schemas.microsoft.com/office/powerpoint/2010/main" val="1572157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https://commons.wikimedia.org/wiki/File:S3_Trio64Vplus_86C765.jpg – GFDL 1.2 License</a:t>
            </a:r>
          </a:p>
          <a:p>
            <a:r>
              <a:rPr lang="en-US" altLang="zh-CN" dirty="0"/>
              <a:t>http://www.bitsavers.org/components/s3/DB018-A_Trio64V+_Integrated_Graphics_Video_Accelerator_Jul95.pdf</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16</a:t>
            </a:fld>
            <a:endParaRPr lang="zh-CN" altLang="en-US"/>
          </a:p>
        </p:txBody>
      </p:sp>
    </p:spTree>
    <p:extLst>
      <p:ext uri="{BB962C8B-B14F-4D97-AF65-F5344CB8AC3E}">
        <p14:creationId xmlns:p14="http://schemas.microsoft.com/office/powerpoint/2010/main" val="28891132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https://commons.wikimedia.org/wiki/File:S3_Trio64Vplus_86C765.jpg – GFDL 1.2 License</a:t>
            </a:r>
          </a:p>
          <a:p>
            <a:r>
              <a:rPr lang="en-US" altLang="zh-CN" dirty="0"/>
              <a:t>http://www.bitsavers.org/components/s3/DB018-A_Trio64V+_Integrated_Graphics_Video_Accelerator_Jul95.pdf</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17</a:t>
            </a:fld>
            <a:endParaRPr lang="zh-CN" altLang="en-US"/>
          </a:p>
        </p:txBody>
      </p:sp>
    </p:spTree>
    <p:extLst>
      <p:ext uri="{BB962C8B-B14F-4D97-AF65-F5344CB8AC3E}">
        <p14:creationId xmlns:p14="http://schemas.microsoft.com/office/powerpoint/2010/main" val="10503155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https://elixir.bootlin.com/linux/v6.8.7/source/drivers/gpu/drm/tiny/simpledrm.c</a:t>
            </a:r>
          </a:p>
          <a:p>
            <a:r>
              <a:rPr lang="en-US" altLang="zh-CN" dirty="0"/>
              <a:t>https://github.com/torvalds/linux/commit/11e8f5fd223bd4d33fa10527bad3fe48469a15df</a:t>
            </a:r>
          </a:p>
          <a:p>
            <a:r>
              <a:rPr lang="en-US" altLang="zh-CN" dirty="0"/>
              <a:t>https://github.com/torvalds/linux/blob/v6.8/drivers/video/aperture.c</a:t>
            </a:r>
          </a:p>
          <a:p>
            <a:r>
              <a:rPr lang="en-US" altLang="zh-CN" dirty="0"/>
              <a:t>https://github.com/torvalds/linux/blob/977b1ef51866aa7170409af80740788d4f9c4841/drivers/firmware/sysfb_simplefb.c#L93</a:t>
            </a:r>
          </a:p>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18</a:t>
            </a:fld>
            <a:endParaRPr lang="zh-CN" altLang="en-US"/>
          </a:p>
        </p:txBody>
      </p:sp>
    </p:spTree>
    <p:extLst>
      <p:ext uri="{BB962C8B-B14F-4D97-AF65-F5344CB8AC3E}">
        <p14:creationId xmlns:p14="http://schemas.microsoft.com/office/powerpoint/2010/main" val="31317038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22</a:t>
            </a:fld>
            <a:endParaRPr lang="zh-CN" altLang="en-US"/>
          </a:p>
        </p:txBody>
      </p:sp>
    </p:spTree>
    <p:extLst>
      <p:ext uri="{BB962C8B-B14F-4D97-AF65-F5344CB8AC3E}">
        <p14:creationId xmlns:p14="http://schemas.microsoft.com/office/powerpoint/2010/main" val="2089176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solidFill>
                  <a:srgbClr val="0451A5"/>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 X11</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451A5"/>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 How X Window Managers Work, And How To Write One [</a:t>
            </a:r>
            <a:r>
              <a:rPr lang="en-US" altLang="zh-CN" b="0" dirty="0">
                <a:solidFill>
                  <a:srgbClr val="A31515"/>
                </a:solidFill>
                <a:effectLst/>
                <a:highlight>
                  <a:srgbClr val="FFFFFF"/>
                </a:highlight>
                <a:latin typeface="Consolas" panose="020B0609020204030204" pitchFamily="49" charset="0"/>
              </a:rPr>
              <a:t>(Part I)</a:t>
            </a:r>
            <a:r>
              <a:rPr lang="en-US" altLang="zh-CN" b="0" dirty="0">
                <a:solidFill>
                  <a:srgbClr val="000000"/>
                </a:solidFill>
                <a:effectLst/>
                <a:highlight>
                  <a:srgbClr val="FFFFFF"/>
                </a:highlight>
                <a:latin typeface="Consolas" panose="020B0609020204030204" pitchFamily="49" charset="0"/>
              </a:rPr>
              <a:t>](</a:t>
            </a:r>
            <a:r>
              <a:rPr lang="en-US" altLang="zh-CN" b="0" u="sng" dirty="0">
                <a:solidFill>
                  <a:srgbClr val="000000"/>
                </a:solidFill>
                <a:effectLst/>
                <a:highlight>
                  <a:srgbClr val="FFFFFF"/>
                </a:highlight>
                <a:latin typeface="Consolas" panose="020B0609020204030204" pitchFamily="49" charset="0"/>
              </a:rPr>
              <a:t>https://jichu4n.com/posts/how-x-window-managers-work-and-how-to-write-one-part-i/</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A31515"/>
                </a:solidFill>
                <a:effectLst/>
                <a:highlight>
                  <a:srgbClr val="FFFFFF"/>
                </a:highlight>
                <a:latin typeface="Consolas" panose="020B0609020204030204" pitchFamily="49" charset="0"/>
              </a:rPr>
              <a:t>(Part II)</a:t>
            </a:r>
            <a:r>
              <a:rPr lang="en-US" altLang="zh-CN" b="0" dirty="0">
                <a:solidFill>
                  <a:srgbClr val="000000"/>
                </a:solidFill>
                <a:effectLst/>
                <a:highlight>
                  <a:srgbClr val="FFFFFF"/>
                </a:highlight>
                <a:latin typeface="Consolas" panose="020B0609020204030204" pitchFamily="49" charset="0"/>
              </a:rPr>
              <a:t>](</a:t>
            </a:r>
            <a:r>
              <a:rPr lang="en-US" altLang="zh-CN" b="0" u="sng" dirty="0">
                <a:solidFill>
                  <a:srgbClr val="000000"/>
                </a:solidFill>
                <a:effectLst/>
                <a:highlight>
                  <a:srgbClr val="FFFFFF"/>
                </a:highlight>
                <a:latin typeface="Consolas" panose="020B0609020204030204" pitchFamily="49" charset="0"/>
              </a:rPr>
              <a:t>https://jichu4n.com/posts/how-x-window-managers-work-and-how-to-write-one-part-ii/</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A31515"/>
                </a:solidFill>
                <a:effectLst/>
                <a:highlight>
                  <a:srgbClr val="FFFFFF"/>
                </a:highlight>
                <a:latin typeface="Consolas" panose="020B0609020204030204" pitchFamily="49" charset="0"/>
              </a:rPr>
              <a:t>(Part III)</a:t>
            </a:r>
            <a:r>
              <a:rPr lang="en-US" altLang="zh-CN" b="0" dirty="0">
                <a:solidFill>
                  <a:srgbClr val="000000"/>
                </a:solidFill>
                <a:effectLst/>
                <a:highlight>
                  <a:srgbClr val="FFFFFF"/>
                </a:highlight>
                <a:latin typeface="Consolas" panose="020B0609020204030204" pitchFamily="49" charset="0"/>
              </a:rPr>
              <a:t>](</a:t>
            </a:r>
            <a:r>
              <a:rPr lang="en-US" altLang="zh-CN" b="0" u="sng" dirty="0">
                <a:solidFill>
                  <a:srgbClr val="000000"/>
                </a:solidFill>
                <a:effectLst/>
                <a:highlight>
                  <a:srgbClr val="FFFFFF"/>
                </a:highlight>
                <a:latin typeface="Consolas" panose="020B0609020204030204" pitchFamily="49" charset="0"/>
              </a:rPr>
              <a:t>https://jichu4n.com/posts/how-x-window-managers-work-and-how-to-write-one-part-iii/</a:t>
            </a:r>
            <a:r>
              <a:rPr lang="en-US" altLang="zh-CN" b="0" dirty="0">
                <a:solidFill>
                  <a:srgbClr val="000000"/>
                </a:solidFill>
                <a:effectLst/>
                <a:highlight>
                  <a:srgbClr val="FFFFFF"/>
                </a:highlight>
                <a:latin typeface="Consolas" panose="020B0609020204030204" pitchFamily="49" charset="0"/>
              </a:rPr>
              <a:t>)</a:t>
            </a:r>
          </a:p>
          <a:p>
            <a:endParaRPr lang="zh-CN" altLang="en-US" dirty="0"/>
          </a:p>
        </p:txBody>
      </p:sp>
      <p:sp>
        <p:nvSpPr>
          <p:cNvPr id="4" name="灯片编号占位符 3"/>
          <p:cNvSpPr>
            <a:spLocks noGrp="1"/>
          </p:cNvSpPr>
          <p:nvPr>
            <p:ph type="sldNum" sz="quarter" idx="5"/>
          </p:nvPr>
        </p:nvSpPr>
        <p:spPr/>
        <p:txBody>
          <a:bodyPr/>
          <a:lstStyle/>
          <a:p>
            <a:fld id="{4CF9DC18-6DA3-426B-9061-6704C005A83E}" type="slidenum">
              <a:rPr lang="zh-CN" altLang="en-US" smtClean="0"/>
              <a:t>23</a:t>
            </a:fld>
            <a:endParaRPr lang="zh-CN" altLang="en-US"/>
          </a:p>
        </p:txBody>
      </p:sp>
    </p:spTree>
    <p:extLst>
      <p:ext uri="{BB962C8B-B14F-4D97-AF65-F5344CB8AC3E}">
        <p14:creationId xmlns:p14="http://schemas.microsoft.com/office/powerpoint/2010/main" val="36679299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3B38D2-0416-0A19-1A4E-2B94248D3E8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037B0B0-D3BC-0FFD-0E75-5C5C25A2A34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E8D5D7A-9A81-F860-0D33-47238DC02CE3}"/>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98F1B31E-23F8-C9C8-0FED-6E4FC2AD80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EFFE14-08F7-17C3-ED59-5B91BA7741E8}"/>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12809901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518314-DA84-D696-DA76-FFEEB5CD3FD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AA804-8246-F63B-9564-6F3719E0E90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A1CAFF1-0F08-9EE3-90B1-A31CB46CD8BA}"/>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7BC0D8B6-E888-F09D-C517-72A6FC2A028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0F4460-ED60-68E3-48CA-B10AA436E4E9}"/>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0157673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CB809E3-8515-3E97-AD9A-9250FB4DCE8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8637E3E-4AAC-0A1D-D43C-0DE226E4E4E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C973106-C459-659B-81B3-59F76E50A998}"/>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D013427B-D8D3-FF81-1AAB-725054236BD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6773FB-A409-6110-A65D-6D737D74C9DA}"/>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4897934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FDB04A-D568-C651-395E-FE507020BA5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E4164E-8810-6E16-00C8-2233119B9C6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71D1A84-BF78-3F80-453D-44B86D17D46F}"/>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D46CC343-944A-8107-14C8-034F110AF46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EF1CA98-9C55-8C58-4317-F384D2869C2E}"/>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7524099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972AA7-DF11-334A-9370-ECAE89566EB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36EC089-9EC0-456D-13F3-1CBA533B65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A2328B4-ADAC-558C-6CC8-768357392BE1}"/>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1AEFE51E-E564-331B-D312-AF59C038D5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40139CC-26F5-08F9-448B-0964E0C5414A}"/>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16548638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5EAD28-277F-127A-6D03-815DC2CBBD4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B08556B-D3A4-A684-A674-E2654BC98B8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AF45D38B-17A6-5C16-F819-9B184E9BB24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FBB64DB-5386-5F6D-1BB1-7B55E3998A8D}"/>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6" name="页脚占位符 5">
            <a:extLst>
              <a:ext uri="{FF2B5EF4-FFF2-40B4-BE49-F238E27FC236}">
                <a16:creationId xmlns:a16="http://schemas.microsoft.com/office/drawing/2014/main" id="{16DB3549-04DD-AC7B-EE76-D21BBA6D08B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D53CDC-2A21-CE0A-5C0A-F47FBEF24C9E}"/>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6552334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4F190-8F2B-A8C3-131D-F240DD6FCDD9}"/>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1D69E70-65D1-9596-2068-EA9A9DBBBEB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55EBEAC-B2F1-48F2-4215-4586C58F2B0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6B4483F-BCC4-A24F-3EB1-96A02C1DB3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34BC406-46E4-8F4C-185C-B7125DE0CB27}"/>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ADA0353-AA38-96E2-1306-D3F9BAB433AE}"/>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8" name="页脚占位符 7">
            <a:extLst>
              <a:ext uri="{FF2B5EF4-FFF2-40B4-BE49-F238E27FC236}">
                <a16:creationId xmlns:a16="http://schemas.microsoft.com/office/drawing/2014/main" id="{F1677A22-05CA-3F66-8799-CCA230F23916}"/>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6D2C86CC-EEF5-6144-201A-8F9913FBEF11}"/>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2514091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8D8C73-184D-1259-851F-FA191555037F}"/>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568C64E-47B9-2B72-10C2-AB10E420B4D2}"/>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4" name="页脚占位符 3">
            <a:extLst>
              <a:ext uri="{FF2B5EF4-FFF2-40B4-BE49-F238E27FC236}">
                <a16:creationId xmlns:a16="http://schemas.microsoft.com/office/drawing/2014/main" id="{4C3FDF04-C124-CAB4-2A39-16F339B3CA3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2621DE7-1022-A0E3-6635-703AF21FA0C1}"/>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466215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63C65E5-1098-6BB6-8B97-07F8C3AFCCC3}"/>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3" name="页脚占位符 2">
            <a:extLst>
              <a:ext uri="{FF2B5EF4-FFF2-40B4-BE49-F238E27FC236}">
                <a16:creationId xmlns:a16="http://schemas.microsoft.com/office/drawing/2014/main" id="{2A8D088C-EB52-1B2D-AF37-A97E15303DF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9E593EE6-E65B-72E1-5B6F-1D133E708200}"/>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40173108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37953-CC77-ECDB-AEA1-95649CC6505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FE37986-2807-DC9E-EADF-231B74A5DCE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405355C-D8B9-F3C3-27CE-7041409042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1DEAB4-1A65-460D-DE62-A61A90E6F1DC}"/>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6" name="页脚占位符 5">
            <a:extLst>
              <a:ext uri="{FF2B5EF4-FFF2-40B4-BE49-F238E27FC236}">
                <a16:creationId xmlns:a16="http://schemas.microsoft.com/office/drawing/2014/main" id="{E9D0F05F-7EA9-01A1-8F6D-D1F1E6E9A97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B37340F-2D79-AB1A-A9E0-97E98B7380C5}"/>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12291628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3F8B2-6372-6969-CCD1-6D4A58AE4D3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BDAAFD73-4F03-6401-25AF-9DE44FAD77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EC1568D-D156-19C6-60FE-965631B4D04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051DCC-4112-1DDF-1D8F-CF0D21F62AF9}"/>
              </a:ext>
            </a:extLst>
          </p:cNvPr>
          <p:cNvSpPr>
            <a:spLocks noGrp="1"/>
          </p:cNvSpPr>
          <p:nvPr>
            <p:ph type="dt" sz="half" idx="10"/>
          </p:nvPr>
        </p:nvSpPr>
        <p:spPr/>
        <p:txBody>
          <a:bodyPr/>
          <a:lstStyle/>
          <a:p>
            <a:fld id="{B51B0D9D-5663-4240-A4B6-BDC66BB763C5}" type="datetimeFigureOut">
              <a:rPr lang="zh-CN" altLang="en-US" smtClean="0"/>
              <a:t>2024/4/20</a:t>
            </a:fld>
            <a:endParaRPr lang="zh-CN" altLang="en-US"/>
          </a:p>
        </p:txBody>
      </p:sp>
      <p:sp>
        <p:nvSpPr>
          <p:cNvPr id="6" name="页脚占位符 5">
            <a:extLst>
              <a:ext uri="{FF2B5EF4-FFF2-40B4-BE49-F238E27FC236}">
                <a16:creationId xmlns:a16="http://schemas.microsoft.com/office/drawing/2014/main" id="{5FCC2E38-D889-A820-D209-FCCBA1AAFA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A617304-33E9-31BF-245F-F467503558A3}"/>
              </a:ext>
            </a:extLst>
          </p:cNvPr>
          <p:cNvSpPr>
            <a:spLocks noGrp="1"/>
          </p:cNvSpPr>
          <p:nvPr>
            <p:ph type="sldNum" sz="quarter" idx="12"/>
          </p:nvPr>
        </p:nvSpPr>
        <p:spPr/>
        <p:txBody>
          <a:body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789505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7057DE8-CB45-3067-B9CE-C48B8DC47F3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A5A3E73-197A-543D-D94D-866C49A612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B37A02A-A900-A2AC-4347-208932A454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51B0D9D-5663-4240-A4B6-BDC66BB763C5}" type="datetimeFigureOut">
              <a:rPr lang="zh-CN" altLang="en-US" smtClean="0"/>
              <a:t>2024/4/20</a:t>
            </a:fld>
            <a:endParaRPr lang="zh-CN" altLang="en-US"/>
          </a:p>
        </p:txBody>
      </p:sp>
      <p:sp>
        <p:nvSpPr>
          <p:cNvPr id="5" name="页脚占位符 4">
            <a:extLst>
              <a:ext uri="{FF2B5EF4-FFF2-40B4-BE49-F238E27FC236}">
                <a16:creationId xmlns:a16="http://schemas.microsoft.com/office/drawing/2014/main" id="{3F1102D2-4813-C5C5-79C1-57AC4AE85A5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BD8CEF-ADD4-E873-4214-D18B35C881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694589-B1E1-43A9-9A47-3867D5254DA1}" type="slidenum">
              <a:rPr lang="zh-CN" altLang="en-US" smtClean="0"/>
              <a:t>‹#›</a:t>
            </a:fld>
            <a:endParaRPr lang="zh-CN" altLang="en-US"/>
          </a:p>
        </p:txBody>
      </p:sp>
    </p:spTree>
    <p:extLst>
      <p:ext uri="{BB962C8B-B14F-4D97-AF65-F5344CB8AC3E}">
        <p14:creationId xmlns:p14="http://schemas.microsoft.com/office/powerpoint/2010/main" val="36245849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hyperlink" Target="https://gitlab.freedesktop.org/xorg/app/xeyes" TargetMode="External"/><Relationship Id="rId4" Type="http://schemas.openxmlformats.org/officeDocument/2006/relationships/hyperlink" Target="https://gitlab.freedesktop.org/xorg/app/xlogo"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ithub.com/libreliu/docker-opengrok-archlinux"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ri.freedesktop.org/wiki/DriHistory/"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gitlab.freedesktop.org/mesa/drm/"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github.com/libsdl-org/SDL/" TargetMode="External"/><Relationship Id="rId2" Type="http://schemas.openxmlformats.org/officeDocument/2006/relationships/hyperlink" Target="https://github.com/JohnnyonFlame/SDL-dumbbuffers" TargetMode="External"/><Relationship Id="rId1" Type="http://schemas.openxmlformats.org/officeDocument/2006/relationships/slideLayout" Target="../slideLayouts/slideLayout2.xml"/><Relationship Id="rId4" Type="http://schemas.openxmlformats.org/officeDocument/2006/relationships/hyperlink" Target="https://gitlab.freedesktop.org/mesa/kmscube"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wayland.app/protocols/wayland"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sv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E62572-CD54-4F0B-5B33-E2740EEDA7A9}"/>
              </a:ext>
            </a:extLst>
          </p:cNvPr>
          <p:cNvSpPr>
            <a:spLocks noGrp="1"/>
          </p:cNvSpPr>
          <p:nvPr>
            <p:ph type="ctrTitle"/>
          </p:nvPr>
        </p:nvSpPr>
        <p:spPr/>
        <p:txBody>
          <a:bodyPr/>
          <a:lstStyle/>
          <a:p>
            <a:r>
              <a:rPr lang="en-US" altLang="zh-CN" dirty="0"/>
              <a:t>Linux Graphics Journey</a:t>
            </a:r>
            <a:endParaRPr lang="zh-CN" altLang="en-US" dirty="0"/>
          </a:p>
        </p:txBody>
      </p:sp>
      <p:sp>
        <p:nvSpPr>
          <p:cNvPr id="3" name="副标题 2">
            <a:extLst>
              <a:ext uri="{FF2B5EF4-FFF2-40B4-BE49-F238E27FC236}">
                <a16:creationId xmlns:a16="http://schemas.microsoft.com/office/drawing/2014/main" id="{6AFD9DCF-B706-E630-F207-5343537CBD3F}"/>
              </a:ext>
            </a:extLst>
          </p:cNvPr>
          <p:cNvSpPr>
            <a:spLocks noGrp="1"/>
          </p:cNvSpPr>
          <p:nvPr>
            <p:ph type="subTitle" idx="1"/>
          </p:nvPr>
        </p:nvSpPr>
        <p:spPr/>
        <p:txBody>
          <a:bodyPr/>
          <a:lstStyle/>
          <a:p>
            <a:r>
              <a:rPr lang="zh-CN" altLang="en-US" dirty="0"/>
              <a:t>刘紫檀</a:t>
            </a:r>
          </a:p>
        </p:txBody>
      </p:sp>
    </p:spTree>
    <p:extLst>
      <p:ext uri="{BB962C8B-B14F-4D97-AF65-F5344CB8AC3E}">
        <p14:creationId xmlns:p14="http://schemas.microsoft.com/office/powerpoint/2010/main" val="27041586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C3D3C-80A6-190E-00CD-F27F4C2D68BE}"/>
              </a:ext>
            </a:extLst>
          </p:cNvPr>
          <p:cNvSpPr>
            <a:spLocks noGrp="1"/>
          </p:cNvSpPr>
          <p:nvPr>
            <p:ph type="title"/>
          </p:nvPr>
        </p:nvSpPr>
        <p:spPr/>
        <p:txBody>
          <a:bodyPr/>
          <a:lstStyle/>
          <a:p>
            <a:r>
              <a:rPr lang="zh-CN" altLang="en-US" dirty="0"/>
              <a:t>基本组成部分：输入事件</a:t>
            </a:r>
          </a:p>
        </p:txBody>
      </p:sp>
      <p:sp>
        <p:nvSpPr>
          <p:cNvPr id="3" name="内容占位符 2">
            <a:extLst>
              <a:ext uri="{FF2B5EF4-FFF2-40B4-BE49-F238E27FC236}">
                <a16:creationId xmlns:a16="http://schemas.microsoft.com/office/drawing/2014/main" id="{ECFC6E6F-E6A6-A37A-B70A-9866A8E65518}"/>
              </a:ext>
            </a:extLst>
          </p:cNvPr>
          <p:cNvSpPr>
            <a:spLocks noGrp="1"/>
          </p:cNvSpPr>
          <p:nvPr>
            <p:ph idx="1"/>
          </p:nvPr>
        </p:nvSpPr>
        <p:spPr/>
        <p:txBody>
          <a:bodyPr/>
          <a:lstStyle/>
          <a:p>
            <a:r>
              <a:rPr lang="en-US" altLang="zh-CN" b="1" dirty="0" err="1"/>
              <a:t>evtest</a:t>
            </a:r>
            <a:r>
              <a:rPr lang="en-US" altLang="zh-CN" dirty="0"/>
              <a:t>:</a:t>
            </a:r>
            <a:r>
              <a:rPr lang="zh-CN" altLang="en-US" dirty="0"/>
              <a:t> 测试 </a:t>
            </a:r>
            <a:r>
              <a:rPr lang="en-US" altLang="zh-CN" dirty="0"/>
              <a:t>event device </a:t>
            </a:r>
            <a:r>
              <a:rPr lang="zh-CN" altLang="en-US" dirty="0"/>
              <a:t>的例程</a:t>
            </a:r>
          </a:p>
        </p:txBody>
      </p:sp>
      <p:pic>
        <p:nvPicPr>
          <p:cNvPr id="4" name="图片 3">
            <a:extLst>
              <a:ext uri="{FF2B5EF4-FFF2-40B4-BE49-F238E27FC236}">
                <a16:creationId xmlns:a16="http://schemas.microsoft.com/office/drawing/2014/main" id="{FEBB3472-B255-D37F-B7D0-5B54E33E352D}"/>
              </a:ext>
            </a:extLst>
          </p:cNvPr>
          <p:cNvPicPr>
            <a:picLocks noChangeAspect="1"/>
          </p:cNvPicPr>
          <p:nvPr/>
        </p:nvPicPr>
        <p:blipFill rotWithShape="1">
          <a:blip r:embed="rId2">
            <a:duotone>
              <a:schemeClr val="accent1">
                <a:shade val="45000"/>
                <a:satMod val="135000"/>
              </a:schemeClr>
              <a:prstClr val="white"/>
            </a:duotone>
          </a:blip>
          <a:srcRect l="95" t="73281" r="-95" b="478"/>
          <a:stretch/>
        </p:blipFill>
        <p:spPr>
          <a:xfrm>
            <a:off x="449068" y="2708342"/>
            <a:ext cx="11293864" cy="1765445"/>
          </a:xfrm>
          <a:prstGeom prst="rect">
            <a:avLst/>
          </a:prstGeom>
        </p:spPr>
      </p:pic>
      <p:pic>
        <p:nvPicPr>
          <p:cNvPr id="6" name="图片 5">
            <a:extLst>
              <a:ext uri="{FF2B5EF4-FFF2-40B4-BE49-F238E27FC236}">
                <a16:creationId xmlns:a16="http://schemas.microsoft.com/office/drawing/2014/main" id="{97F11337-8FC9-0A1D-14EF-35F5CAD633EE}"/>
              </a:ext>
            </a:extLst>
          </p:cNvPr>
          <p:cNvPicPr>
            <a:picLocks noChangeAspect="1"/>
          </p:cNvPicPr>
          <p:nvPr/>
        </p:nvPicPr>
        <p:blipFill>
          <a:blip r:embed="rId3">
            <a:duotone>
              <a:schemeClr val="accent1">
                <a:shade val="45000"/>
                <a:satMod val="135000"/>
              </a:schemeClr>
              <a:prstClr val="white"/>
            </a:duotone>
          </a:blip>
          <a:stretch>
            <a:fillRect/>
          </a:stretch>
        </p:blipFill>
        <p:spPr>
          <a:xfrm>
            <a:off x="449068" y="4690900"/>
            <a:ext cx="11293864" cy="882909"/>
          </a:xfrm>
          <a:prstGeom prst="rect">
            <a:avLst/>
          </a:prstGeom>
        </p:spPr>
      </p:pic>
    </p:spTree>
    <p:extLst>
      <p:ext uri="{BB962C8B-B14F-4D97-AF65-F5344CB8AC3E}">
        <p14:creationId xmlns:p14="http://schemas.microsoft.com/office/powerpoint/2010/main" val="28972012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8D3D52-45E4-BCF3-C923-15749FC6D4D7}"/>
              </a:ext>
            </a:extLst>
          </p:cNvPr>
          <p:cNvSpPr>
            <a:spLocks noGrp="1"/>
          </p:cNvSpPr>
          <p:nvPr>
            <p:ph type="title"/>
          </p:nvPr>
        </p:nvSpPr>
        <p:spPr/>
        <p:txBody>
          <a:bodyPr/>
          <a:lstStyle/>
          <a:p>
            <a:r>
              <a:rPr lang="en-US" altLang="zh-CN" dirty="0"/>
              <a:t>GUI </a:t>
            </a:r>
            <a:r>
              <a:rPr lang="zh-CN" altLang="en-US" dirty="0"/>
              <a:t>程序绘制技术演进</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F8790CA-ECAC-2152-84CF-E15B951EE4DB}"/>
                  </a:ext>
                </a:extLst>
              </p:cNvPr>
              <p:cNvSpPr>
                <a:spLocks noGrp="1"/>
              </p:cNvSpPr>
              <p:nvPr>
                <p:ph idx="1"/>
              </p:nvPr>
            </p:nvSpPr>
            <p:spPr/>
            <p:txBody>
              <a:bodyPr/>
              <a:lstStyle/>
              <a:p>
                <a:r>
                  <a:rPr lang="zh-CN" altLang="en-US" dirty="0"/>
                  <a:t>显示硬件从简单到复杂</a:t>
                </a:r>
                <a:endParaRPr lang="en-US" altLang="zh-CN" dirty="0"/>
              </a:p>
              <a:p>
                <a:pPr lvl="1"/>
                <a:r>
                  <a:rPr lang="zh-CN" altLang="en-US" dirty="0"/>
                  <a:t>字符终端 </a:t>
                </a:r>
                <a14:m>
                  <m:oMath xmlns:m="http://schemas.openxmlformats.org/officeDocument/2006/math">
                    <m:r>
                      <a:rPr lang="en-US" altLang="zh-CN" b="0" i="1" smtClean="0">
                        <a:latin typeface="Cambria Math" panose="02040503050406030204" pitchFamily="18" charset="0"/>
                      </a:rPr>
                      <m:t>→</m:t>
                    </m:r>
                  </m:oMath>
                </a14:m>
                <a:r>
                  <a:rPr lang="zh-CN" altLang="en-US" dirty="0"/>
                  <a:t> 帧缓冲设备 </a:t>
                </a:r>
                <a14:m>
                  <m:oMath xmlns:m="http://schemas.openxmlformats.org/officeDocument/2006/math">
                    <m:r>
                      <a:rPr lang="en-US" altLang="zh-CN" b="0" i="1" smtClean="0">
                        <a:latin typeface="Cambria Math" panose="02040503050406030204" pitchFamily="18" charset="0"/>
                      </a:rPr>
                      <m:t>→</m:t>
                    </m:r>
                  </m:oMath>
                </a14:m>
                <a:r>
                  <a:rPr lang="en-US" altLang="zh-CN" dirty="0"/>
                  <a:t> 2D </a:t>
                </a:r>
                <a:r>
                  <a:rPr lang="zh-CN" altLang="en-US" dirty="0"/>
                  <a:t>加速设备 </a:t>
                </a:r>
                <a14:m>
                  <m:oMath xmlns:m="http://schemas.openxmlformats.org/officeDocument/2006/math">
                    <m:r>
                      <a:rPr lang="en-US" altLang="zh-CN" b="0" i="1" smtClean="0">
                        <a:latin typeface="Cambria Math" panose="02040503050406030204" pitchFamily="18" charset="0"/>
                      </a:rPr>
                      <m:t>→</m:t>
                    </m:r>
                  </m:oMath>
                </a14:m>
                <a:r>
                  <a:rPr lang="en-US" altLang="zh-CN" dirty="0"/>
                  <a:t> 2D/3D </a:t>
                </a:r>
                <a:r>
                  <a:rPr lang="zh-CN" altLang="en-US" dirty="0"/>
                  <a:t>加速设备 </a:t>
                </a:r>
                <a14:m>
                  <m:oMath xmlns:m="http://schemas.openxmlformats.org/officeDocument/2006/math">
                    <m:r>
                      <a:rPr lang="en-US" altLang="zh-CN" b="0" i="1" smtClean="0">
                        <a:latin typeface="Cambria Math" panose="02040503050406030204" pitchFamily="18" charset="0"/>
                      </a:rPr>
                      <m:t>→</m:t>
                    </m:r>
                  </m:oMath>
                </a14:m>
                <a:r>
                  <a:rPr lang="en-US" altLang="zh-CN" dirty="0"/>
                  <a:t> GPGPU</a:t>
                </a:r>
              </a:p>
              <a:p>
                <a:r>
                  <a:rPr lang="zh-CN" altLang="en-US" dirty="0"/>
                  <a:t>显示需求从简单到复杂</a:t>
                </a:r>
                <a:endParaRPr lang="en-US" altLang="zh-CN" dirty="0"/>
              </a:p>
              <a:p>
                <a:pPr lvl="1"/>
                <a:r>
                  <a:rPr lang="zh-CN" altLang="en-US" dirty="0"/>
                  <a:t>字符终端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显示图像</a:t>
                </a:r>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多应用程序共用、无撕裂显示、多显示器、多</a:t>
                </a:r>
                <a:r>
                  <a:rPr lang="en-US" altLang="zh-CN" dirty="0"/>
                  <a:t> GPU </a:t>
                </a:r>
                <a:r>
                  <a:rPr lang="zh-CN" altLang="en-US" dirty="0"/>
                  <a:t>和显示适配器、图形显示加速、虚拟化</a:t>
                </a:r>
                <a:r>
                  <a:rPr lang="en-US" altLang="zh-CN" dirty="0"/>
                  <a:t>…</a:t>
                </a:r>
              </a:p>
              <a:p>
                <a:r>
                  <a:rPr lang="zh-CN" altLang="en-US" dirty="0"/>
                  <a:t>下面的内容将以 </a:t>
                </a:r>
                <a:r>
                  <a:rPr lang="en-US" altLang="zh-CN" dirty="0"/>
                  <a:t>PC /</a:t>
                </a:r>
                <a:r>
                  <a:rPr lang="zh-CN" altLang="en-US" dirty="0"/>
                  <a:t> </a:t>
                </a:r>
                <a:r>
                  <a:rPr lang="en-US" altLang="zh-CN" dirty="0"/>
                  <a:t>Linux</a:t>
                </a:r>
                <a:r>
                  <a:rPr lang="zh-CN" altLang="en-US" dirty="0"/>
                  <a:t> 上的图形显示为主线进行整理</a:t>
                </a:r>
                <a:endParaRPr lang="en-US" altLang="zh-CN" dirty="0"/>
              </a:p>
              <a:p>
                <a:r>
                  <a:rPr lang="zh-CN" altLang="en-US" dirty="0"/>
                  <a:t>内容如有缺漏错误之处，欢迎指正</a:t>
                </a:r>
                <a:endParaRPr lang="en-US" altLang="zh-CN" dirty="0"/>
              </a:p>
              <a:p>
                <a:pPr lvl="1"/>
                <a:endParaRPr lang="zh-CN" altLang="en-US" dirty="0"/>
              </a:p>
            </p:txBody>
          </p:sp>
        </mc:Choice>
        <mc:Fallback>
          <p:sp>
            <p:nvSpPr>
              <p:cNvPr id="3" name="内容占位符 2">
                <a:extLst>
                  <a:ext uri="{FF2B5EF4-FFF2-40B4-BE49-F238E27FC236}">
                    <a16:creationId xmlns:a16="http://schemas.microsoft.com/office/drawing/2014/main" id="{1F8790CA-ECAC-2152-84CF-E15B951EE4DB}"/>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9015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3771D5-E5BC-D7C1-F496-80D76BAF5668}"/>
              </a:ext>
            </a:extLst>
          </p:cNvPr>
          <p:cNvSpPr>
            <a:spLocks noGrp="1"/>
          </p:cNvSpPr>
          <p:nvPr>
            <p:ph type="title"/>
          </p:nvPr>
        </p:nvSpPr>
        <p:spPr/>
        <p:txBody>
          <a:bodyPr/>
          <a:lstStyle/>
          <a:p>
            <a:r>
              <a:rPr lang="zh-CN" altLang="en-US" dirty="0"/>
              <a:t>帧缓冲设备</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257882BC-9687-38E0-AA10-C5D4B89D093A}"/>
                  </a:ext>
                </a:extLst>
              </p:cNvPr>
              <p:cNvSpPr>
                <a:spLocks noGrp="1"/>
              </p:cNvSpPr>
              <p:nvPr>
                <p:ph idx="1"/>
              </p:nvPr>
            </p:nvSpPr>
            <p:spPr/>
            <p:txBody>
              <a:bodyPr/>
              <a:lstStyle/>
              <a:p>
                <a:r>
                  <a:rPr lang="zh-CN" altLang="en-US" dirty="0"/>
                  <a:t>帧缓冲设备 </a:t>
                </a:r>
                <a:r>
                  <a:rPr lang="en-US" altLang="zh-CN" dirty="0"/>
                  <a:t>(Framebuffer Device)</a:t>
                </a:r>
                <a:r>
                  <a:rPr lang="zh-CN" altLang="en-US" dirty="0"/>
                  <a:t>，简称 </a:t>
                </a:r>
                <a:r>
                  <a:rPr lang="en-US" altLang="zh-CN" dirty="0" err="1"/>
                  <a:t>fbdev</a:t>
                </a:r>
                <a:endParaRPr lang="en-US" altLang="zh-CN" dirty="0"/>
              </a:p>
              <a:p>
                <a:r>
                  <a:rPr lang="zh-CN" altLang="en-US" dirty="0"/>
                  <a:t>背景：当时的显卡还只负责显示，基本没有显示加速功能</a:t>
                </a:r>
                <a:endParaRPr lang="en-US" altLang="zh-CN" dirty="0"/>
              </a:p>
              <a:p>
                <a:pPr lvl="1"/>
                <a:r>
                  <a:rPr lang="en-US" altLang="zh-CN" dirty="0"/>
                  <a:t>MDA/CGA</a:t>
                </a:r>
                <a:r>
                  <a:rPr lang="zh-CN" altLang="en-US" dirty="0"/>
                  <a:t> </a:t>
                </a:r>
                <a14:m>
                  <m:oMath xmlns:m="http://schemas.openxmlformats.org/officeDocument/2006/math">
                    <m:r>
                      <a:rPr lang="en-US" altLang="zh-CN" b="0" i="1" smtClean="0">
                        <a:latin typeface="Cambria Math" panose="02040503050406030204" pitchFamily="18" charset="0"/>
                      </a:rPr>
                      <m:t>→</m:t>
                    </m:r>
                  </m:oMath>
                </a14:m>
                <a:r>
                  <a:rPr lang="zh-CN" altLang="en-US" dirty="0"/>
                  <a:t> </a:t>
                </a:r>
                <a:r>
                  <a:rPr lang="en-US" altLang="zh-CN" b="1" u="sng" dirty="0"/>
                  <a:t>VGA</a:t>
                </a:r>
                <a:r>
                  <a:rPr lang="en-US" altLang="zh-CN" dirty="0"/>
                  <a:t> </a:t>
                </a:r>
                <a14:m>
                  <m:oMath xmlns:m="http://schemas.openxmlformats.org/officeDocument/2006/math">
                    <m:r>
                      <a:rPr lang="en-US" altLang="zh-CN" b="0" i="1" smtClean="0">
                        <a:latin typeface="Cambria Math" panose="02040503050406030204" pitchFamily="18" charset="0"/>
                      </a:rPr>
                      <m:t>→</m:t>
                    </m:r>
                  </m:oMath>
                </a14:m>
                <a:r>
                  <a:rPr lang="zh-CN" altLang="en-US" dirty="0"/>
                  <a:t> </a:t>
                </a:r>
                <a:r>
                  <a:rPr lang="en-US" altLang="zh-CN" dirty="0"/>
                  <a:t>SVGA </a:t>
                </a:r>
                <a14:m>
                  <m:oMath xmlns:m="http://schemas.openxmlformats.org/officeDocument/2006/math">
                    <m:r>
                      <a:rPr lang="en-US" altLang="zh-CN" b="0" i="1" smtClean="0">
                        <a:latin typeface="Cambria Math" panose="02040503050406030204" pitchFamily="18" charset="0"/>
                      </a:rPr>
                      <m:t>→</m:t>
                    </m:r>
                  </m:oMath>
                </a14:m>
                <a:r>
                  <a:rPr lang="zh-CN" altLang="en-US" dirty="0"/>
                  <a:t> </a:t>
                </a:r>
                <a:r>
                  <a:rPr lang="en-US" altLang="zh-CN" dirty="0"/>
                  <a:t>…</a:t>
                </a:r>
              </a:p>
              <a:p>
                <a:pPr lvl="1"/>
                <a:r>
                  <a:rPr lang="zh-CN" altLang="en-US" dirty="0"/>
                  <a:t>早期产品只能显示文字 </a:t>
                </a:r>
                <a:r>
                  <a:rPr lang="en-US" altLang="zh-CN" dirty="0"/>
                  <a:t>(Text mode)</a:t>
                </a:r>
                <a:r>
                  <a:rPr lang="zh-CN" altLang="en-US" dirty="0"/>
                  <a:t>、或使用调色板进行图像显示</a:t>
                </a:r>
                <a:endParaRPr lang="en-US" altLang="zh-CN" dirty="0"/>
              </a:p>
              <a:p>
                <a:pPr lvl="1"/>
                <a:r>
                  <a:rPr lang="en-US" altLang="zh-CN" dirty="0"/>
                  <a:t>IBM</a:t>
                </a:r>
                <a:r>
                  <a:rPr lang="zh-CN" altLang="en-US" dirty="0"/>
                  <a:t> 的 </a:t>
                </a:r>
                <a:r>
                  <a:rPr lang="en-US" altLang="zh-CN" dirty="0"/>
                  <a:t>VGA </a:t>
                </a:r>
                <a:r>
                  <a:rPr lang="zh-CN" altLang="en-US" dirty="0"/>
                  <a:t>卡推出后，事实上定义了</a:t>
                </a:r>
                <a:endParaRPr lang="en-US" altLang="zh-CN" dirty="0"/>
              </a:p>
              <a:p>
                <a:pPr lvl="2"/>
                <a:r>
                  <a:rPr lang="zh-CN" altLang="en-US" dirty="0"/>
                  <a:t>接口和信号规范 （现在还在使用的 </a:t>
                </a:r>
                <a:r>
                  <a:rPr lang="en-US" altLang="zh-CN" dirty="0"/>
                  <a:t>VGA </a:t>
                </a:r>
                <a:r>
                  <a:rPr lang="zh-CN" altLang="en-US" dirty="0"/>
                  <a:t>接口和信号定义）</a:t>
                </a:r>
                <a:endParaRPr lang="en-US" altLang="zh-CN" dirty="0"/>
              </a:p>
              <a:p>
                <a:pPr lvl="2"/>
                <a:r>
                  <a:rPr lang="zh-CN" altLang="en-US" dirty="0"/>
                  <a:t>编程方式（</a:t>
                </a:r>
                <a:r>
                  <a:rPr lang="en-US" altLang="zh-CN" dirty="0"/>
                  <a:t>BIOS </a:t>
                </a:r>
                <a:r>
                  <a:rPr lang="zh-CN" altLang="en-US" dirty="0"/>
                  <a:t>实模式中断、显存映射）</a:t>
                </a:r>
                <a:endParaRPr lang="en-US" altLang="zh-CN" dirty="0"/>
              </a:p>
              <a:p>
                <a:pPr lvl="2"/>
                <a:r>
                  <a:rPr lang="zh-CN" altLang="en-US" dirty="0"/>
                  <a:t>标准分辨率、色深、文本模式（</a:t>
                </a:r>
                <a:r>
                  <a:rPr lang="en-US" altLang="zh-CN" dirty="0"/>
                  <a:t>VGA 640x480</a:t>
                </a:r>
                <a:r>
                  <a:rPr lang="zh-CN" altLang="en-US" dirty="0"/>
                  <a:t>、</a:t>
                </a:r>
                <a:r>
                  <a:rPr lang="en-US" altLang="zh-CN" dirty="0"/>
                  <a:t>16 </a:t>
                </a:r>
                <a:r>
                  <a:rPr lang="zh-CN" altLang="en-US" dirty="0"/>
                  <a:t>色或单色显示）</a:t>
                </a:r>
                <a:endParaRPr lang="en-US" altLang="zh-CN" dirty="0"/>
              </a:p>
              <a:p>
                <a:pPr lvl="1"/>
                <a:r>
                  <a:rPr lang="zh-CN" altLang="en-US" dirty="0"/>
                  <a:t>后继的 </a:t>
                </a:r>
                <a:r>
                  <a:rPr lang="en-US" altLang="zh-CN" dirty="0"/>
                  <a:t>IBM PC </a:t>
                </a:r>
                <a:r>
                  <a:rPr lang="zh-CN" altLang="en-US" dirty="0"/>
                  <a:t>兼容机上搭载的同档次显卡均基本支持 </a:t>
                </a:r>
                <a:r>
                  <a:rPr lang="en-US" altLang="zh-CN" dirty="0"/>
                  <a:t>VGA </a:t>
                </a:r>
                <a:r>
                  <a:rPr lang="zh-CN" altLang="en-US" dirty="0"/>
                  <a:t>规范</a:t>
                </a:r>
                <a:endParaRPr lang="en-US" altLang="zh-CN" dirty="0"/>
              </a:p>
              <a:p>
                <a:r>
                  <a:rPr lang="zh-CN" altLang="en-US" dirty="0"/>
                  <a:t>直到现在，</a:t>
                </a:r>
                <a:r>
                  <a:rPr lang="en-US" altLang="zh-CN" dirty="0"/>
                  <a:t>VESA VBE</a:t>
                </a:r>
                <a:r>
                  <a:rPr lang="zh-CN" altLang="en-US" dirty="0"/>
                  <a:t> 和 </a:t>
                </a:r>
                <a:r>
                  <a:rPr lang="en-US" altLang="zh-CN" dirty="0"/>
                  <a:t>UEFI GOP</a:t>
                </a:r>
                <a:r>
                  <a:rPr lang="zh-CN" altLang="en-US" dirty="0"/>
                  <a:t> 成为了显卡“公约数”</a:t>
                </a:r>
                <a:endParaRPr lang="en-US" altLang="zh-CN" dirty="0"/>
              </a:p>
              <a:p>
                <a:endParaRPr lang="en-US" altLang="zh-CN" dirty="0"/>
              </a:p>
            </p:txBody>
          </p:sp>
        </mc:Choice>
        <mc:Fallback>
          <p:sp>
            <p:nvSpPr>
              <p:cNvPr id="3" name="内容占位符 2">
                <a:extLst>
                  <a:ext uri="{FF2B5EF4-FFF2-40B4-BE49-F238E27FC236}">
                    <a16:creationId xmlns:a16="http://schemas.microsoft.com/office/drawing/2014/main" id="{257882BC-9687-38E0-AA10-C5D4B89D093A}"/>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BA138AC-CD3C-85E2-3ED2-74F2859705EE}"/>
              </a:ext>
            </a:extLst>
          </p:cNvPr>
          <p:cNvPicPr>
            <a:picLocks noChangeAspect="1"/>
          </p:cNvPicPr>
          <p:nvPr/>
        </p:nvPicPr>
        <p:blipFill>
          <a:blip r:embed="rId3"/>
          <a:stretch>
            <a:fillRect/>
          </a:stretch>
        </p:blipFill>
        <p:spPr>
          <a:xfrm>
            <a:off x="9131300" y="490537"/>
            <a:ext cx="2222500" cy="1666875"/>
          </a:xfrm>
          <a:prstGeom prst="rect">
            <a:avLst/>
          </a:prstGeom>
        </p:spPr>
      </p:pic>
    </p:spTree>
    <p:extLst>
      <p:ext uri="{BB962C8B-B14F-4D97-AF65-F5344CB8AC3E}">
        <p14:creationId xmlns:p14="http://schemas.microsoft.com/office/powerpoint/2010/main" val="1914583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F440BB-6617-6B8A-CDFB-20ECD0A03476}"/>
              </a:ext>
            </a:extLst>
          </p:cNvPr>
          <p:cNvSpPr>
            <a:spLocks noGrp="1"/>
          </p:cNvSpPr>
          <p:nvPr>
            <p:ph type="title"/>
          </p:nvPr>
        </p:nvSpPr>
        <p:spPr/>
        <p:txBody>
          <a:bodyPr/>
          <a:lstStyle/>
          <a:p>
            <a:r>
              <a:rPr lang="zh-CN" altLang="en-US" dirty="0"/>
              <a:t>群雄逐鹿</a:t>
            </a:r>
          </a:p>
        </p:txBody>
      </p:sp>
      <p:sp>
        <p:nvSpPr>
          <p:cNvPr id="3" name="内容占位符 2">
            <a:extLst>
              <a:ext uri="{FF2B5EF4-FFF2-40B4-BE49-F238E27FC236}">
                <a16:creationId xmlns:a16="http://schemas.microsoft.com/office/drawing/2014/main" id="{A8E0236B-B450-A3FE-B87F-9649C2A148B8}"/>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05AE0D06-7C51-AE17-BD7C-8DDC797BF9FF}"/>
              </a:ext>
            </a:extLst>
          </p:cNvPr>
          <p:cNvPicPr>
            <a:picLocks noChangeAspect="1"/>
          </p:cNvPicPr>
          <p:nvPr/>
        </p:nvPicPr>
        <p:blipFill>
          <a:blip r:embed="rId3"/>
          <a:stretch>
            <a:fillRect/>
          </a:stretch>
        </p:blipFill>
        <p:spPr>
          <a:xfrm>
            <a:off x="0" y="1614488"/>
            <a:ext cx="12192000" cy="4139184"/>
          </a:xfrm>
          <a:prstGeom prst="rect">
            <a:avLst/>
          </a:prstGeom>
        </p:spPr>
      </p:pic>
      <p:sp>
        <p:nvSpPr>
          <p:cNvPr id="7" name="文本框 6">
            <a:extLst>
              <a:ext uri="{FF2B5EF4-FFF2-40B4-BE49-F238E27FC236}">
                <a16:creationId xmlns:a16="http://schemas.microsoft.com/office/drawing/2014/main" id="{35EFED38-1ABE-CAA7-8EA7-EAA15BB44332}"/>
              </a:ext>
            </a:extLst>
          </p:cNvPr>
          <p:cNvSpPr txBox="1"/>
          <p:nvPr/>
        </p:nvSpPr>
        <p:spPr>
          <a:xfrm>
            <a:off x="4514850" y="5807631"/>
            <a:ext cx="3162300" cy="369332"/>
          </a:xfrm>
          <a:prstGeom prst="rect">
            <a:avLst/>
          </a:prstGeom>
          <a:noFill/>
        </p:spPr>
        <p:txBody>
          <a:bodyPr wrap="square">
            <a:spAutoFit/>
          </a:bodyPr>
          <a:lstStyle/>
          <a:p>
            <a:pPr algn="l"/>
            <a:r>
              <a:rPr lang="en-US" altLang="zh-CN" b="0" i="0" dirty="0">
                <a:solidFill>
                  <a:srgbClr val="000000"/>
                </a:solidFill>
                <a:effectLst/>
                <a:highlight>
                  <a:srgbClr val="FFFFFF"/>
                </a:highlight>
                <a:latin typeface="Linux Libertine"/>
              </a:rPr>
              <a:t>IBM VGA graphics card</a:t>
            </a:r>
            <a:r>
              <a:rPr lang="en-US" altLang="zh-CN" dirty="0">
                <a:solidFill>
                  <a:srgbClr val="000000"/>
                </a:solidFill>
                <a:highlight>
                  <a:srgbClr val="FFFFFF"/>
                </a:highlight>
                <a:latin typeface="Linux Libertine"/>
              </a:rPr>
              <a:t>,</a:t>
            </a:r>
            <a:r>
              <a:rPr lang="zh-CN" altLang="en-US" dirty="0">
                <a:solidFill>
                  <a:srgbClr val="000000"/>
                </a:solidFill>
                <a:highlight>
                  <a:srgbClr val="FFFFFF"/>
                </a:highlight>
                <a:latin typeface="Linux Libertine"/>
              </a:rPr>
              <a:t> </a:t>
            </a:r>
            <a:r>
              <a:rPr lang="en-US" altLang="zh-CN" dirty="0">
                <a:solidFill>
                  <a:srgbClr val="000000"/>
                </a:solidFill>
                <a:highlight>
                  <a:srgbClr val="FFFFFF"/>
                </a:highlight>
                <a:latin typeface="Linux Libertine"/>
              </a:rPr>
              <a:t>1987</a:t>
            </a:r>
            <a:endParaRPr lang="en-US" altLang="zh-CN" b="0" i="0" dirty="0">
              <a:solidFill>
                <a:srgbClr val="000000"/>
              </a:solidFill>
              <a:effectLst/>
              <a:highlight>
                <a:srgbClr val="FFFFFF"/>
              </a:highlight>
              <a:latin typeface="Linux Libertine"/>
            </a:endParaRPr>
          </a:p>
        </p:txBody>
      </p:sp>
    </p:spTree>
    <p:extLst>
      <p:ext uri="{BB962C8B-B14F-4D97-AF65-F5344CB8AC3E}">
        <p14:creationId xmlns:p14="http://schemas.microsoft.com/office/powerpoint/2010/main" val="86854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5FD08D-C9EF-E4F2-22D6-4B03F06CF34F}"/>
              </a:ext>
            </a:extLst>
          </p:cNvPr>
          <p:cNvSpPr>
            <a:spLocks noGrp="1"/>
          </p:cNvSpPr>
          <p:nvPr>
            <p:ph type="title"/>
          </p:nvPr>
        </p:nvSpPr>
        <p:spPr/>
        <p:txBody>
          <a:bodyPr/>
          <a:lstStyle/>
          <a:p>
            <a:r>
              <a:rPr lang="zh-CN" altLang="en-US" dirty="0"/>
              <a:t>群雄逐鹿</a:t>
            </a:r>
          </a:p>
        </p:txBody>
      </p:sp>
      <p:sp>
        <p:nvSpPr>
          <p:cNvPr id="3" name="内容占位符 2">
            <a:extLst>
              <a:ext uri="{FF2B5EF4-FFF2-40B4-BE49-F238E27FC236}">
                <a16:creationId xmlns:a16="http://schemas.microsoft.com/office/drawing/2014/main" id="{A38B045D-285B-B3B7-398B-F90909013D44}"/>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BA6E7204-F57C-2FBF-2043-9024F59215F5}"/>
              </a:ext>
            </a:extLst>
          </p:cNvPr>
          <p:cNvPicPr>
            <a:picLocks noChangeAspect="1"/>
          </p:cNvPicPr>
          <p:nvPr/>
        </p:nvPicPr>
        <p:blipFill>
          <a:blip r:embed="rId3"/>
          <a:stretch>
            <a:fillRect/>
          </a:stretch>
        </p:blipFill>
        <p:spPr>
          <a:xfrm>
            <a:off x="838200" y="1825625"/>
            <a:ext cx="4425401" cy="3330575"/>
          </a:xfrm>
          <a:prstGeom prst="rect">
            <a:avLst/>
          </a:prstGeom>
        </p:spPr>
      </p:pic>
      <p:sp>
        <p:nvSpPr>
          <p:cNvPr id="7" name="文本框 6">
            <a:extLst>
              <a:ext uri="{FF2B5EF4-FFF2-40B4-BE49-F238E27FC236}">
                <a16:creationId xmlns:a16="http://schemas.microsoft.com/office/drawing/2014/main" id="{12439C76-39F3-4C75-C4A6-D9E18715862D}"/>
              </a:ext>
            </a:extLst>
          </p:cNvPr>
          <p:cNvSpPr txBox="1"/>
          <p:nvPr/>
        </p:nvSpPr>
        <p:spPr>
          <a:xfrm>
            <a:off x="1714500" y="5156200"/>
            <a:ext cx="2565400" cy="646331"/>
          </a:xfrm>
          <a:prstGeom prst="rect">
            <a:avLst/>
          </a:prstGeom>
          <a:noFill/>
        </p:spPr>
        <p:txBody>
          <a:bodyPr wrap="square">
            <a:spAutoFit/>
          </a:bodyPr>
          <a:lstStyle/>
          <a:p>
            <a:pPr algn="l"/>
            <a:r>
              <a:rPr lang="en-US" altLang="zh-CN" b="0" i="0" dirty="0">
                <a:solidFill>
                  <a:srgbClr val="000000"/>
                </a:solidFill>
                <a:effectLst/>
                <a:latin typeface="Linux Libertine"/>
              </a:rPr>
              <a:t>Trident TVGA9000 ISA</a:t>
            </a:r>
          </a:p>
          <a:p>
            <a:pPr algn="ctr"/>
            <a:r>
              <a:rPr lang="en-US" altLang="zh-CN" b="0" i="0" dirty="0">
                <a:solidFill>
                  <a:srgbClr val="000000"/>
                </a:solidFill>
                <a:effectLst/>
                <a:latin typeface="Linux Libertine"/>
              </a:rPr>
              <a:t>1992</a:t>
            </a:r>
          </a:p>
        </p:txBody>
      </p:sp>
      <p:pic>
        <p:nvPicPr>
          <p:cNvPr id="9" name="图片 8">
            <a:extLst>
              <a:ext uri="{FF2B5EF4-FFF2-40B4-BE49-F238E27FC236}">
                <a16:creationId xmlns:a16="http://schemas.microsoft.com/office/drawing/2014/main" id="{294C9A70-C780-5440-DB32-40F0AC7FBD21}"/>
              </a:ext>
            </a:extLst>
          </p:cNvPr>
          <p:cNvPicPr>
            <a:picLocks noChangeAspect="1"/>
          </p:cNvPicPr>
          <p:nvPr/>
        </p:nvPicPr>
        <p:blipFill>
          <a:blip r:embed="rId4"/>
          <a:stretch>
            <a:fillRect/>
          </a:stretch>
        </p:blipFill>
        <p:spPr>
          <a:xfrm>
            <a:off x="2044700" y="5801519"/>
            <a:ext cx="1905000" cy="885825"/>
          </a:xfrm>
          <a:prstGeom prst="rect">
            <a:avLst/>
          </a:prstGeom>
        </p:spPr>
      </p:pic>
      <p:pic>
        <p:nvPicPr>
          <p:cNvPr id="11" name="图片 10">
            <a:extLst>
              <a:ext uri="{FF2B5EF4-FFF2-40B4-BE49-F238E27FC236}">
                <a16:creationId xmlns:a16="http://schemas.microsoft.com/office/drawing/2014/main" id="{CEC58F12-FE35-00C9-2194-AFA46064786F}"/>
              </a:ext>
            </a:extLst>
          </p:cNvPr>
          <p:cNvPicPr>
            <a:picLocks noChangeAspect="1"/>
          </p:cNvPicPr>
          <p:nvPr/>
        </p:nvPicPr>
        <p:blipFill>
          <a:blip r:embed="rId5"/>
          <a:stretch>
            <a:fillRect/>
          </a:stretch>
        </p:blipFill>
        <p:spPr>
          <a:xfrm>
            <a:off x="6470101" y="375802"/>
            <a:ext cx="5201376" cy="6230219"/>
          </a:xfrm>
          <a:prstGeom prst="rect">
            <a:avLst/>
          </a:prstGeom>
        </p:spPr>
      </p:pic>
    </p:spTree>
    <p:extLst>
      <p:ext uri="{BB962C8B-B14F-4D97-AF65-F5344CB8AC3E}">
        <p14:creationId xmlns:p14="http://schemas.microsoft.com/office/powerpoint/2010/main" val="11776055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8C8B2-84BD-AF69-A717-F39F13EB5043}"/>
              </a:ext>
            </a:extLst>
          </p:cNvPr>
          <p:cNvSpPr>
            <a:spLocks noGrp="1"/>
          </p:cNvSpPr>
          <p:nvPr>
            <p:ph type="title"/>
          </p:nvPr>
        </p:nvSpPr>
        <p:spPr/>
        <p:txBody>
          <a:bodyPr/>
          <a:lstStyle/>
          <a:p>
            <a:r>
              <a:rPr lang="zh-CN" altLang="en-US" dirty="0"/>
              <a:t>群雄逐鹿</a:t>
            </a:r>
          </a:p>
        </p:txBody>
      </p:sp>
      <p:sp>
        <p:nvSpPr>
          <p:cNvPr id="3" name="内容占位符 2">
            <a:extLst>
              <a:ext uri="{FF2B5EF4-FFF2-40B4-BE49-F238E27FC236}">
                <a16:creationId xmlns:a16="http://schemas.microsoft.com/office/drawing/2014/main" id="{FF4DC5E4-AE3C-2625-A384-7F8FBA982E8C}"/>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D7B76D4A-A2DF-9838-F8A1-2158D48FC149}"/>
              </a:ext>
            </a:extLst>
          </p:cNvPr>
          <p:cNvPicPr>
            <a:picLocks noChangeAspect="1"/>
          </p:cNvPicPr>
          <p:nvPr/>
        </p:nvPicPr>
        <p:blipFill>
          <a:blip r:embed="rId3"/>
          <a:stretch>
            <a:fillRect/>
          </a:stretch>
        </p:blipFill>
        <p:spPr>
          <a:xfrm>
            <a:off x="838200" y="1587156"/>
            <a:ext cx="4560562" cy="3038475"/>
          </a:xfrm>
          <a:prstGeom prst="rect">
            <a:avLst/>
          </a:prstGeom>
        </p:spPr>
      </p:pic>
      <p:sp>
        <p:nvSpPr>
          <p:cNvPr id="7" name="文本框 6">
            <a:extLst>
              <a:ext uri="{FF2B5EF4-FFF2-40B4-BE49-F238E27FC236}">
                <a16:creationId xmlns:a16="http://schemas.microsoft.com/office/drawing/2014/main" id="{EB421F21-D230-EBCA-B4B3-C9F2FD6CD16A}"/>
              </a:ext>
            </a:extLst>
          </p:cNvPr>
          <p:cNvSpPr txBox="1"/>
          <p:nvPr/>
        </p:nvSpPr>
        <p:spPr>
          <a:xfrm>
            <a:off x="1778630" y="4760568"/>
            <a:ext cx="2679700" cy="646331"/>
          </a:xfrm>
          <a:prstGeom prst="rect">
            <a:avLst/>
          </a:prstGeom>
          <a:noFill/>
        </p:spPr>
        <p:txBody>
          <a:bodyPr wrap="square">
            <a:spAutoFit/>
          </a:bodyPr>
          <a:lstStyle/>
          <a:p>
            <a:pPr algn="ctr"/>
            <a:r>
              <a:rPr lang="en-US" altLang="zh-CN" b="0" i="0" dirty="0">
                <a:solidFill>
                  <a:srgbClr val="000000"/>
                </a:solidFill>
                <a:effectLst/>
                <a:highlight>
                  <a:srgbClr val="FFFFFF"/>
                </a:highlight>
                <a:latin typeface="Linux Libertine"/>
              </a:rPr>
              <a:t>Cirrus Logic GD5429 VLB</a:t>
            </a:r>
          </a:p>
          <a:p>
            <a:pPr algn="ctr"/>
            <a:r>
              <a:rPr lang="en-US" altLang="zh-CN" b="0" i="0" dirty="0">
                <a:solidFill>
                  <a:srgbClr val="000000"/>
                </a:solidFill>
                <a:effectLst/>
                <a:highlight>
                  <a:srgbClr val="FFFFFF"/>
                </a:highlight>
                <a:latin typeface="Linux Libertine"/>
              </a:rPr>
              <a:t>1994~1995</a:t>
            </a:r>
          </a:p>
        </p:txBody>
      </p:sp>
      <p:pic>
        <p:nvPicPr>
          <p:cNvPr id="9" name="图片 8">
            <a:extLst>
              <a:ext uri="{FF2B5EF4-FFF2-40B4-BE49-F238E27FC236}">
                <a16:creationId xmlns:a16="http://schemas.microsoft.com/office/drawing/2014/main" id="{040B01C1-3B7D-68C1-3C4C-41F41A227EB7}"/>
              </a:ext>
            </a:extLst>
          </p:cNvPr>
          <p:cNvPicPr>
            <a:picLocks noChangeAspect="1"/>
          </p:cNvPicPr>
          <p:nvPr/>
        </p:nvPicPr>
        <p:blipFill>
          <a:blip r:embed="rId4"/>
          <a:stretch>
            <a:fillRect/>
          </a:stretch>
        </p:blipFill>
        <p:spPr>
          <a:xfrm>
            <a:off x="1508531" y="5406899"/>
            <a:ext cx="3219899" cy="905001"/>
          </a:xfrm>
          <a:prstGeom prst="rect">
            <a:avLst/>
          </a:prstGeom>
        </p:spPr>
      </p:pic>
      <p:pic>
        <p:nvPicPr>
          <p:cNvPr id="11" name="图片 10">
            <a:extLst>
              <a:ext uri="{FF2B5EF4-FFF2-40B4-BE49-F238E27FC236}">
                <a16:creationId xmlns:a16="http://schemas.microsoft.com/office/drawing/2014/main" id="{46FB03F6-1D5B-CC9D-842B-FC5A8ECB2E3D}"/>
              </a:ext>
            </a:extLst>
          </p:cNvPr>
          <p:cNvPicPr>
            <a:picLocks noChangeAspect="1"/>
          </p:cNvPicPr>
          <p:nvPr/>
        </p:nvPicPr>
        <p:blipFill>
          <a:blip r:embed="rId5"/>
          <a:stretch>
            <a:fillRect/>
          </a:stretch>
        </p:blipFill>
        <p:spPr>
          <a:xfrm>
            <a:off x="6991529" y="0"/>
            <a:ext cx="4489271" cy="6869782"/>
          </a:xfrm>
          <a:prstGeom prst="rect">
            <a:avLst/>
          </a:prstGeom>
        </p:spPr>
      </p:pic>
    </p:spTree>
    <p:extLst>
      <p:ext uri="{BB962C8B-B14F-4D97-AF65-F5344CB8AC3E}">
        <p14:creationId xmlns:p14="http://schemas.microsoft.com/office/powerpoint/2010/main" val="13363660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8C8B2-84BD-AF69-A717-F39F13EB5043}"/>
              </a:ext>
            </a:extLst>
          </p:cNvPr>
          <p:cNvSpPr>
            <a:spLocks noGrp="1"/>
          </p:cNvSpPr>
          <p:nvPr>
            <p:ph type="title"/>
          </p:nvPr>
        </p:nvSpPr>
        <p:spPr/>
        <p:txBody>
          <a:bodyPr/>
          <a:lstStyle/>
          <a:p>
            <a:r>
              <a:rPr lang="zh-CN" altLang="en-US" dirty="0"/>
              <a:t>群雄逐鹿</a:t>
            </a:r>
          </a:p>
        </p:txBody>
      </p:sp>
      <p:sp>
        <p:nvSpPr>
          <p:cNvPr id="3" name="内容占位符 2">
            <a:extLst>
              <a:ext uri="{FF2B5EF4-FFF2-40B4-BE49-F238E27FC236}">
                <a16:creationId xmlns:a16="http://schemas.microsoft.com/office/drawing/2014/main" id="{FF4DC5E4-AE3C-2625-A384-7F8FBA982E8C}"/>
              </a:ext>
            </a:extLst>
          </p:cNvPr>
          <p:cNvSpPr>
            <a:spLocks noGrp="1"/>
          </p:cNvSpPr>
          <p:nvPr>
            <p:ph idx="1"/>
          </p:nvPr>
        </p:nvSpPr>
        <p:spPr>
          <a:xfrm>
            <a:off x="6477000" y="1825625"/>
            <a:ext cx="4876800" cy="4351338"/>
          </a:xfrm>
        </p:spPr>
        <p:txBody>
          <a:bodyPr/>
          <a:lstStyle/>
          <a:p>
            <a:r>
              <a:rPr lang="en-US" altLang="zh-CN" dirty="0"/>
              <a:t>2D </a:t>
            </a:r>
            <a:r>
              <a:rPr lang="zh-CN" altLang="en-US" dirty="0"/>
              <a:t>显示加速</a:t>
            </a:r>
            <a:endParaRPr lang="en-US" altLang="zh-CN" dirty="0"/>
          </a:p>
          <a:p>
            <a:pPr lvl="1"/>
            <a:r>
              <a:rPr lang="en-US" altLang="zh-CN" dirty="0"/>
              <a:t>BITBLT</a:t>
            </a:r>
          </a:p>
          <a:p>
            <a:pPr lvl="1"/>
            <a:r>
              <a:rPr lang="zh-CN" altLang="en-US" dirty="0"/>
              <a:t>图案填充 </a:t>
            </a:r>
            <a:r>
              <a:rPr lang="en-US" altLang="zh-CN" dirty="0"/>
              <a:t>“</a:t>
            </a:r>
            <a:r>
              <a:rPr lang="en-US" altLang="zh-CN" dirty="0" err="1"/>
              <a:t>PatBLT</a:t>
            </a:r>
            <a:r>
              <a:rPr lang="en-US" altLang="zh-CN" dirty="0"/>
              <a:t>”</a:t>
            </a:r>
          </a:p>
          <a:p>
            <a:pPr lvl="1"/>
            <a:r>
              <a:rPr lang="zh-CN" altLang="en-US" dirty="0"/>
              <a:t>矩形绘制</a:t>
            </a:r>
            <a:endParaRPr lang="en-US" altLang="zh-CN" dirty="0"/>
          </a:p>
          <a:p>
            <a:pPr lvl="1"/>
            <a:r>
              <a:rPr lang="zh-CN" altLang="en-US" dirty="0"/>
              <a:t>直线绘制</a:t>
            </a:r>
            <a:endParaRPr lang="en-US" altLang="zh-CN" dirty="0"/>
          </a:p>
          <a:p>
            <a:pPr lvl="1"/>
            <a:r>
              <a:rPr lang="zh-CN" altLang="en-US" dirty="0"/>
              <a:t>多平面合成</a:t>
            </a:r>
            <a:endParaRPr lang="en-US" altLang="zh-CN" dirty="0"/>
          </a:p>
          <a:p>
            <a:r>
              <a:rPr lang="en-US" altLang="zh-CN" dirty="0"/>
              <a:t>MPEG-1 </a:t>
            </a:r>
            <a:r>
              <a:rPr lang="zh-CN" altLang="en-US" dirty="0"/>
              <a:t>解码</a:t>
            </a:r>
            <a:endParaRPr lang="en-US" altLang="zh-CN" dirty="0"/>
          </a:p>
          <a:p>
            <a:endParaRPr lang="en-US" altLang="zh-CN" dirty="0"/>
          </a:p>
        </p:txBody>
      </p:sp>
      <p:sp>
        <p:nvSpPr>
          <p:cNvPr id="7" name="文本框 6">
            <a:extLst>
              <a:ext uri="{FF2B5EF4-FFF2-40B4-BE49-F238E27FC236}">
                <a16:creationId xmlns:a16="http://schemas.microsoft.com/office/drawing/2014/main" id="{EB421F21-D230-EBCA-B4B3-C9F2FD6CD16A}"/>
              </a:ext>
            </a:extLst>
          </p:cNvPr>
          <p:cNvSpPr txBox="1"/>
          <p:nvPr/>
        </p:nvSpPr>
        <p:spPr>
          <a:xfrm>
            <a:off x="1778630" y="4760568"/>
            <a:ext cx="2679700" cy="646331"/>
          </a:xfrm>
          <a:prstGeom prst="rect">
            <a:avLst/>
          </a:prstGeom>
          <a:noFill/>
        </p:spPr>
        <p:txBody>
          <a:bodyPr wrap="square">
            <a:spAutoFit/>
          </a:bodyPr>
          <a:lstStyle/>
          <a:p>
            <a:pPr algn="ctr"/>
            <a:r>
              <a:rPr lang="en-US" altLang="zh-CN" b="0" i="0" dirty="0">
                <a:solidFill>
                  <a:srgbClr val="000000"/>
                </a:solidFill>
                <a:effectLst/>
                <a:highlight>
                  <a:srgbClr val="FFFFFF"/>
                </a:highlight>
                <a:latin typeface="Linux Libertine"/>
              </a:rPr>
              <a:t>S3 Trio64V+ 86c765 PCI</a:t>
            </a:r>
          </a:p>
          <a:p>
            <a:pPr algn="ctr"/>
            <a:r>
              <a:rPr lang="en-US" altLang="zh-CN" b="0" i="0" dirty="0">
                <a:solidFill>
                  <a:srgbClr val="000000"/>
                </a:solidFill>
                <a:effectLst/>
                <a:highlight>
                  <a:srgbClr val="FFFFFF"/>
                </a:highlight>
                <a:latin typeface="Linux Libertine"/>
              </a:rPr>
              <a:t>1995</a:t>
            </a:r>
          </a:p>
        </p:txBody>
      </p:sp>
      <p:pic>
        <p:nvPicPr>
          <p:cNvPr id="6" name="图片 5">
            <a:extLst>
              <a:ext uri="{FF2B5EF4-FFF2-40B4-BE49-F238E27FC236}">
                <a16:creationId xmlns:a16="http://schemas.microsoft.com/office/drawing/2014/main" id="{106C93D8-4A1F-626B-3B5B-463C557F9566}"/>
              </a:ext>
            </a:extLst>
          </p:cNvPr>
          <p:cNvPicPr>
            <a:picLocks noChangeAspect="1"/>
          </p:cNvPicPr>
          <p:nvPr/>
        </p:nvPicPr>
        <p:blipFill>
          <a:blip r:embed="rId3"/>
          <a:stretch>
            <a:fillRect/>
          </a:stretch>
        </p:blipFill>
        <p:spPr>
          <a:xfrm>
            <a:off x="838200" y="1618629"/>
            <a:ext cx="4191000" cy="3141939"/>
          </a:xfrm>
          <a:prstGeom prst="rect">
            <a:avLst/>
          </a:prstGeom>
        </p:spPr>
      </p:pic>
      <p:pic>
        <p:nvPicPr>
          <p:cNvPr id="10" name="图片 9">
            <a:extLst>
              <a:ext uri="{FF2B5EF4-FFF2-40B4-BE49-F238E27FC236}">
                <a16:creationId xmlns:a16="http://schemas.microsoft.com/office/drawing/2014/main" id="{99AAEB12-32B8-EEB4-0BC6-A3F7364C5AF3}"/>
              </a:ext>
            </a:extLst>
          </p:cNvPr>
          <p:cNvPicPr>
            <a:picLocks noChangeAspect="1"/>
          </p:cNvPicPr>
          <p:nvPr/>
        </p:nvPicPr>
        <p:blipFill>
          <a:blip r:embed="rId4"/>
          <a:stretch>
            <a:fillRect/>
          </a:stretch>
        </p:blipFill>
        <p:spPr>
          <a:xfrm>
            <a:off x="2275637" y="5567125"/>
            <a:ext cx="1685685" cy="1219676"/>
          </a:xfrm>
          <a:prstGeom prst="rect">
            <a:avLst/>
          </a:prstGeom>
        </p:spPr>
      </p:pic>
    </p:spTree>
    <p:extLst>
      <p:ext uri="{BB962C8B-B14F-4D97-AF65-F5344CB8AC3E}">
        <p14:creationId xmlns:p14="http://schemas.microsoft.com/office/powerpoint/2010/main" val="213810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08C8B2-84BD-AF69-A717-F39F13EB5043}"/>
              </a:ext>
            </a:extLst>
          </p:cNvPr>
          <p:cNvSpPr>
            <a:spLocks noGrp="1"/>
          </p:cNvSpPr>
          <p:nvPr>
            <p:ph type="title"/>
          </p:nvPr>
        </p:nvSpPr>
        <p:spPr/>
        <p:txBody>
          <a:bodyPr/>
          <a:lstStyle/>
          <a:p>
            <a:r>
              <a:rPr lang="zh-CN" altLang="en-US" dirty="0"/>
              <a:t>群雄逐鹿</a:t>
            </a:r>
          </a:p>
        </p:txBody>
      </p:sp>
      <p:sp>
        <p:nvSpPr>
          <p:cNvPr id="7" name="文本框 6">
            <a:extLst>
              <a:ext uri="{FF2B5EF4-FFF2-40B4-BE49-F238E27FC236}">
                <a16:creationId xmlns:a16="http://schemas.microsoft.com/office/drawing/2014/main" id="{EB421F21-D230-EBCA-B4B3-C9F2FD6CD16A}"/>
              </a:ext>
            </a:extLst>
          </p:cNvPr>
          <p:cNvSpPr txBox="1"/>
          <p:nvPr/>
        </p:nvSpPr>
        <p:spPr>
          <a:xfrm>
            <a:off x="1778630" y="4760568"/>
            <a:ext cx="2679700" cy="646331"/>
          </a:xfrm>
          <a:prstGeom prst="rect">
            <a:avLst/>
          </a:prstGeom>
          <a:noFill/>
        </p:spPr>
        <p:txBody>
          <a:bodyPr wrap="square">
            <a:spAutoFit/>
          </a:bodyPr>
          <a:lstStyle/>
          <a:p>
            <a:pPr algn="ctr"/>
            <a:r>
              <a:rPr lang="en-US" altLang="zh-CN" b="0" i="0" dirty="0">
                <a:solidFill>
                  <a:srgbClr val="000000"/>
                </a:solidFill>
                <a:effectLst/>
                <a:highlight>
                  <a:srgbClr val="FFFFFF"/>
                </a:highlight>
                <a:latin typeface="Linux Libertine"/>
              </a:rPr>
              <a:t>S3 Trio64V+ 86c765 PCI</a:t>
            </a:r>
          </a:p>
          <a:p>
            <a:pPr algn="ctr"/>
            <a:r>
              <a:rPr lang="en-US" altLang="zh-CN" b="0" i="0" dirty="0">
                <a:solidFill>
                  <a:srgbClr val="000000"/>
                </a:solidFill>
                <a:effectLst/>
                <a:highlight>
                  <a:srgbClr val="FFFFFF"/>
                </a:highlight>
                <a:latin typeface="Linux Libertine"/>
              </a:rPr>
              <a:t>1995</a:t>
            </a:r>
          </a:p>
        </p:txBody>
      </p:sp>
      <p:pic>
        <p:nvPicPr>
          <p:cNvPr id="6" name="图片 5">
            <a:extLst>
              <a:ext uri="{FF2B5EF4-FFF2-40B4-BE49-F238E27FC236}">
                <a16:creationId xmlns:a16="http://schemas.microsoft.com/office/drawing/2014/main" id="{106C93D8-4A1F-626B-3B5B-463C557F9566}"/>
              </a:ext>
            </a:extLst>
          </p:cNvPr>
          <p:cNvPicPr>
            <a:picLocks noChangeAspect="1"/>
          </p:cNvPicPr>
          <p:nvPr/>
        </p:nvPicPr>
        <p:blipFill>
          <a:blip r:embed="rId3"/>
          <a:stretch>
            <a:fillRect/>
          </a:stretch>
        </p:blipFill>
        <p:spPr>
          <a:xfrm>
            <a:off x="838200" y="1618629"/>
            <a:ext cx="4191000" cy="3141939"/>
          </a:xfrm>
          <a:prstGeom prst="rect">
            <a:avLst/>
          </a:prstGeom>
        </p:spPr>
      </p:pic>
      <p:pic>
        <p:nvPicPr>
          <p:cNvPr id="10" name="图片 9">
            <a:extLst>
              <a:ext uri="{FF2B5EF4-FFF2-40B4-BE49-F238E27FC236}">
                <a16:creationId xmlns:a16="http://schemas.microsoft.com/office/drawing/2014/main" id="{99AAEB12-32B8-EEB4-0BC6-A3F7364C5AF3}"/>
              </a:ext>
            </a:extLst>
          </p:cNvPr>
          <p:cNvPicPr>
            <a:picLocks noChangeAspect="1"/>
          </p:cNvPicPr>
          <p:nvPr/>
        </p:nvPicPr>
        <p:blipFill>
          <a:blip r:embed="rId4"/>
          <a:stretch>
            <a:fillRect/>
          </a:stretch>
        </p:blipFill>
        <p:spPr>
          <a:xfrm>
            <a:off x="2275637" y="5567125"/>
            <a:ext cx="1685685" cy="1219676"/>
          </a:xfrm>
          <a:prstGeom prst="rect">
            <a:avLst/>
          </a:prstGeom>
        </p:spPr>
      </p:pic>
      <p:pic>
        <p:nvPicPr>
          <p:cNvPr id="13" name="图片 12">
            <a:extLst>
              <a:ext uri="{FF2B5EF4-FFF2-40B4-BE49-F238E27FC236}">
                <a16:creationId xmlns:a16="http://schemas.microsoft.com/office/drawing/2014/main" id="{EECE89A2-67C4-BFC1-6F55-B336EBD7485C}"/>
              </a:ext>
            </a:extLst>
          </p:cNvPr>
          <p:cNvPicPr>
            <a:picLocks noChangeAspect="1"/>
          </p:cNvPicPr>
          <p:nvPr/>
        </p:nvPicPr>
        <p:blipFill>
          <a:blip r:embed="rId5"/>
          <a:stretch>
            <a:fillRect/>
          </a:stretch>
        </p:blipFill>
        <p:spPr>
          <a:xfrm>
            <a:off x="5232400" y="1568517"/>
            <a:ext cx="6706536" cy="3515216"/>
          </a:xfrm>
          <a:prstGeom prst="rect">
            <a:avLst/>
          </a:prstGeom>
        </p:spPr>
      </p:pic>
    </p:spTree>
    <p:extLst>
      <p:ext uri="{BB962C8B-B14F-4D97-AF65-F5344CB8AC3E}">
        <p14:creationId xmlns:p14="http://schemas.microsoft.com/office/powerpoint/2010/main" val="30682953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C5FA4F-AAB8-EA64-BCBD-CC2EA976A751}"/>
              </a:ext>
            </a:extLst>
          </p:cNvPr>
          <p:cNvSpPr>
            <a:spLocks noGrp="1"/>
          </p:cNvSpPr>
          <p:nvPr>
            <p:ph type="title"/>
          </p:nvPr>
        </p:nvSpPr>
        <p:spPr/>
        <p:txBody>
          <a:bodyPr/>
          <a:lstStyle/>
          <a:p>
            <a:r>
              <a:rPr lang="zh-CN" altLang="en-US" dirty="0"/>
              <a:t>帧缓冲设备</a:t>
            </a:r>
          </a:p>
        </p:txBody>
      </p:sp>
      <p:sp>
        <p:nvSpPr>
          <p:cNvPr id="3" name="内容占位符 2">
            <a:extLst>
              <a:ext uri="{FF2B5EF4-FFF2-40B4-BE49-F238E27FC236}">
                <a16:creationId xmlns:a16="http://schemas.microsoft.com/office/drawing/2014/main" id="{888F413C-FCF0-D894-A02C-F9AD284D5511}"/>
              </a:ext>
            </a:extLst>
          </p:cNvPr>
          <p:cNvSpPr>
            <a:spLocks noGrp="1"/>
          </p:cNvSpPr>
          <p:nvPr>
            <p:ph idx="1"/>
          </p:nvPr>
        </p:nvSpPr>
        <p:spPr/>
        <p:txBody>
          <a:bodyPr/>
          <a:lstStyle/>
          <a:p>
            <a:r>
              <a:rPr lang="zh-CN" altLang="en-US" dirty="0"/>
              <a:t>帧缓冲设备简单的抽象</a:t>
            </a:r>
            <a:endParaRPr lang="en-US" altLang="zh-CN" dirty="0"/>
          </a:p>
          <a:p>
            <a:pPr lvl="1"/>
            <a:r>
              <a:rPr lang="zh-CN" altLang="en-US" dirty="0"/>
              <a:t>显存“就是”内存，改变对应内存的内容，图像就会显示在屏幕上</a:t>
            </a:r>
            <a:endParaRPr lang="en-US" altLang="zh-CN" dirty="0"/>
          </a:p>
          <a:p>
            <a:pPr lvl="1"/>
            <a:r>
              <a:rPr lang="zh-CN" altLang="en-US" dirty="0"/>
              <a:t>通过 </a:t>
            </a:r>
            <a:r>
              <a:rPr lang="en-US" altLang="zh-CN" dirty="0" err="1"/>
              <a:t>ioctl</a:t>
            </a:r>
            <a:r>
              <a:rPr lang="en-US" altLang="zh-CN" dirty="0"/>
              <a:t> </a:t>
            </a:r>
            <a:r>
              <a:rPr lang="zh-CN" altLang="en-US" dirty="0"/>
              <a:t>来实现分辨率、色深、时序等的设置和查询</a:t>
            </a:r>
            <a:endParaRPr lang="en-US" altLang="zh-CN" dirty="0"/>
          </a:p>
          <a:p>
            <a:r>
              <a:rPr lang="zh-CN" altLang="en-US" dirty="0"/>
              <a:t>现在内核 </a:t>
            </a:r>
            <a:r>
              <a:rPr lang="en-US" altLang="zh-CN" dirty="0"/>
              <a:t>(v6.8) </a:t>
            </a:r>
            <a:r>
              <a:rPr lang="zh-CN" altLang="en-US" dirty="0"/>
              <a:t>中仍然保留着 </a:t>
            </a:r>
            <a:r>
              <a:rPr lang="en-US" altLang="zh-CN" dirty="0" err="1"/>
              <a:t>fbdev</a:t>
            </a:r>
            <a:r>
              <a:rPr lang="en-US" altLang="zh-CN" dirty="0"/>
              <a:t> </a:t>
            </a:r>
            <a:r>
              <a:rPr lang="zh-CN" altLang="en-US" dirty="0"/>
              <a:t>的支持</a:t>
            </a:r>
            <a:endParaRPr lang="en-US" altLang="zh-CN" dirty="0"/>
          </a:p>
          <a:p>
            <a:pPr lvl="1"/>
            <a:r>
              <a:rPr lang="zh-CN" altLang="en-US" dirty="0"/>
              <a:t>优先寻找平台专用的 </a:t>
            </a:r>
            <a:r>
              <a:rPr lang="en-US" altLang="zh-CN" dirty="0" err="1"/>
              <a:t>fbdev</a:t>
            </a:r>
            <a:r>
              <a:rPr lang="en-US" altLang="zh-CN" dirty="0"/>
              <a:t> </a:t>
            </a:r>
            <a:r>
              <a:rPr lang="zh-CN" altLang="en-US" dirty="0"/>
              <a:t>实现</a:t>
            </a:r>
            <a:endParaRPr lang="en-US" altLang="zh-CN" dirty="0"/>
          </a:p>
          <a:p>
            <a:pPr lvl="1"/>
            <a:r>
              <a:rPr lang="zh-CN" altLang="en-US" dirty="0"/>
              <a:t>否则，在开启 </a:t>
            </a:r>
            <a:r>
              <a:rPr lang="en-US" altLang="zh-CN" dirty="0"/>
              <a:t>SYSFB_SIMPLEFB </a:t>
            </a:r>
            <a:r>
              <a:rPr lang="zh-CN" altLang="en-US" dirty="0"/>
              <a:t>的情况下，会使用 </a:t>
            </a:r>
            <a:r>
              <a:rPr lang="en-US" altLang="zh-CN" dirty="0" err="1"/>
              <a:t>simpledrmdrmfb</a:t>
            </a:r>
            <a:endParaRPr lang="en-US" altLang="zh-CN" dirty="0"/>
          </a:p>
          <a:p>
            <a:pPr lvl="2"/>
            <a:r>
              <a:rPr lang="en-US" altLang="zh-CN" dirty="0"/>
              <a:t>DRM </a:t>
            </a:r>
            <a:r>
              <a:rPr lang="zh-CN" altLang="en-US" dirty="0"/>
              <a:t>实现的 </a:t>
            </a:r>
            <a:r>
              <a:rPr lang="en-US" altLang="zh-CN" dirty="0" err="1"/>
              <a:t>fbdev</a:t>
            </a:r>
            <a:r>
              <a:rPr lang="en-US" altLang="zh-CN" dirty="0"/>
              <a:t> </a:t>
            </a:r>
            <a:r>
              <a:rPr lang="zh-CN" altLang="en-US" dirty="0"/>
              <a:t>模拟，参考 </a:t>
            </a:r>
            <a:r>
              <a:rPr lang="en-US" altLang="zh-CN" dirty="0" err="1"/>
              <a:t>drm_fb_helper</a:t>
            </a:r>
            <a:r>
              <a:rPr lang="en-US" altLang="zh-CN" dirty="0"/>
              <a:t> </a:t>
            </a:r>
            <a:r>
              <a:rPr lang="zh-CN" altLang="en-US" dirty="0"/>
              <a:t>中的相关内容</a:t>
            </a:r>
            <a:endParaRPr lang="en-US" altLang="zh-CN" dirty="0"/>
          </a:p>
          <a:p>
            <a:pPr lvl="1"/>
            <a:r>
              <a:rPr lang="zh-CN" altLang="en-US" dirty="0"/>
              <a:t>否则，采用 </a:t>
            </a:r>
            <a:r>
              <a:rPr lang="en-US" altLang="zh-CN" dirty="0" err="1"/>
              <a:t>vesafb</a:t>
            </a:r>
            <a:r>
              <a:rPr lang="en-US" altLang="zh-CN" dirty="0"/>
              <a:t> / </a:t>
            </a:r>
            <a:r>
              <a:rPr lang="en-US" altLang="zh-CN" dirty="0" err="1"/>
              <a:t>efifb</a:t>
            </a:r>
            <a:endParaRPr lang="en-US" altLang="zh-CN" dirty="0"/>
          </a:p>
          <a:p>
            <a:r>
              <a:rPr lang="en-US" altLang="zh-CN" dirty="0" err="1"/>
              <a:t>fbdev</a:t>
            </a:r>
            <a:r>
              <a:rPr lang="en-US" altLang="zh-CN" dirty="0"/>
              <a:t> </a:t>
            </a:r>
            <a:r>
              <a:rPr lang="zh-CN" altLang="en-US" dirty="0"/>
              <a:t>同时用来支持 </a:t>
            </a:r>
            <a:r>
              <a:rPr lang="en-US" altLang="zh-CN" dirty="0" err="1"/>
              <a:t>fbcon</a:t>
            </a:r>
            <a:r>
              <a:rPr lang="zh-CN" altLang="en-US" dirty="0"/>
              <a:t>，控制台实现之一</a:t>
            </a:r>
          </a:p>
        </p:txBody>
      </p:sp>
    </p:spTree>
    <p:extLst>
      <p:ext uri="{BB962C8B-B14F-4D97-AF65-F5344CB8AC3E}">
        <p14:creationId xmlns:p14="http://schemas.microsoft.com/office/powerpoint/2010/main" val="29830888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88B3AD-50EF-75A0-6A6E-5512018DC0E6}"/>
              </a:ext>
            </a:extLst>
          </p:cNvPr>
          <p:cNvSpPr>
            <a:spLocks noGrp="1"/>
          </p:cNvSpPr>
          <p:nvPr>
            <p:ph type="title"/>
          </p:nvPr>
        </p:nvSpPr>
        <p:spPr/>
        <p:txBody>
          <a:bodyPr/>
          <a:lstStyle/>
          <a:p>
            <a:r>
              <a:rPr lang="zh-CN" altLang="en-US" dirty="0"/>
              <a:t>帧缓冲设备</a:t>
            </a:r>
          </a:p>
        </p:txBody>
      </p:sp>
      <p:sp>
        <p:nvSpPr>
          <p:cNvPr id="3" name="内容占位符 2">
            <a:extLst>
              <a:ext uri="{FF2B5EF4-FFF2-40B4-BE49-F238E27FC236}">
                <a16:creationId xmlns:a16="http://schemas.microsoft.com/office/drawing/2014/main" id="{7067B402-1957-4C23-1B67-5FE2646C775B}"/>
              </a:ext>
            </a:extLst>
          </p:cNvPr>
          <p:cNvSpPr>
            <a:spLocks noGrp="1"/>
          </p:cNvSpPr>
          <p:nvPr>
            <p:ph idx="1"/>
          </p:nvPr>
        </p:nvSpPr>
        <p:spPr/>
        <p:txBody>
          <a:bodyPr>
            <a:normAutofit/>
          </a:bodyPr>
          <a:lstStyle/>
          <a:p>
            <a:r>
              <a:rPr lang="zh-CN" altLang="en-US" dirty="0"/>
              <a:t>打开</a:t>
            </a:r>
            <a:r>
              <a:rPr lang="en-US" altLang="zh-CN" dirty="0"/>
              <a:t> </a:t>
            </a:r>
          </a:p>
          <a:p>
            <a:pPr marL="457200" lvl="1" indent="0">
              <a:buNone/>
            </a:pPr>
            <a:r>
              <a:rPr lang="nl-NL" altLang="zh-CN" b="0" dirty="0">
                <a:solidFill>
                  <a:srgbClr val="0000FF"/>
                </a:solidFill>
                <a:effectLst/>
                <a:highlight>
                  <a:srgbClr val="FFFFFF"/>
                </a:highlight>
                <a:latin typeface="Consolas" panose="020B0609020204030204" pitchFamily="49" charset="0"/>
              </a:rPr>
              <a:t>int</a:t>
            </a:r>
            <a:r>
              <a:rPr lang="nl-NL" altLang="zh-CN" b="0" dirty="0">
                <a:solidFill>
                  <a:srgbClr val="000000"/>
                </a:solidFill>
                <a:effectLst/>
                <a:highlight>
                  <a:srgbClr val="FFFFFF"/>
                </a:highlight>
                <a:latin typeface="Consolas" panose="020B0609020204030204" pitchFamily="49" charset="0"/>
              </a:rPr>
              <a:t> fd = open(</a:t>
            </a:r>
            <a:r>
              <a:rPr lang="nl-NL" altLang="zh-CN" b="0" dirty="0">
                <a:solidFill>
                  <a:srgbClr val="A31515"/>
                </a:solidFill>
                <a:effectLst/>
                <a:highlight>
                  <a:srgbClr val="FFFFFF"/>
                </a:highlight>
                <a:latin typeface="Consolas" panose="020B0609020204030204" pitchFamily="49" charset="0"/>
              </a:rPr>
              <a:t>"/dev/fb0"</a:t>
            </a:r>
            <a:r>
              <a:rPr lang="nl-NL" altLang="zh-CN" b="0" dirty="0">
                <a:solidFill>
                  <a:srgbClr val="000000"/>
                </a:solidFill>
                <a:effectLst/>
                <a:highlight>
                  <a:srgbClr val="FFFFFF"/>
                </a:highlight>
                <a:latin typeface="Consolas" panose="020B0609020204030204" pitchFamily="49" charset="0"/>
              </a:rPr>
              <a:t>, O_RDWR);</a:t>
            </a:r>
          </a:p>
          <a:p>
            <a:r>
              <a:rPr lang="zh-CN" altLang="en-US" dirty="0"/>
              <a:t>读写</a:t>
            </a:r>
            <a:endParaRPr lang="en-US" altLang="zh-CN" dirty="0"/>
          </a:p>
          <a:p>
            <a:pPr marL="457200" lvl="1" indent="0">
              <a:buNone/>
            </a:pPr>
            <a:r>
              <a:rPr lang="en-US" altLang="zh-CN" b="0" dirty="0">
                <a:solidFill>
                  <a:srgbClr val="0000FF"/>
                </a:solidFill>
                <a:effectLst/>
                <a:highlight>
                  <a:srgbClr val="FFFFFF"/>
                </a:highlight>
                <a:latin typeface="Consolas" panose="020B0609020204030204" pitchFamily="49" charset="0"/>
              </a:rPr>
              <a:t>char</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fbp</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mmap</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098658"/>
                </a:solidFill>
                <a:effectLst/>
                <a:highlight>
                  <a:srgbClr val="FFFFFF"/>
                </a:highlight>
                <a:latin typeface="Consolas" panose="020B0609020204030204" pitchFamily="49" charset="0"/>
              </a:rPr>
              <a:t>0</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screensize</a:t>
            </a:r>
            <a:r>
              <a:rPr lang="en-US" altLang="zh-CN" b="0" dirty="0">
                <a:solidFill>
                  <a:srgbClr val="000000"/>
                </a:solidFill>
                <a:effectLst/>
                <a:highlight>
                  <a:srgbClr val="FFFFFF"/>
                </a:highlight>
                <a:latin typeface="Consolas" panose="020B0609020204030204" pitchFamily="49" charset="0"/>
              </a:rPr>
              <a:t>, PROT_READ | PROT_WRITE, MAP_SHARED, </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98658"/>
                </a:solidFill>
                <a:effectLst/>
                <a:highlight>
                  <a:srgbClr val="FFFFFF"/>
                </a:highlight>
                <a:latin typeface="Consolas" panose="020B0609020204030204" pitchFamily="49" charset="0"/>
              </a:rPr>
              <a:t>0</a:t>
            </a:r>
            <a:r>
              <a:rPr lang="en-US" altLang="zh-CN" b="0" dirty="0">
                <a:solidFill>
                  <a:srgbClr val="000000"/>
                </a:solidFill>
                <a:effectLst/>
                <a:highlight>
                  <a:srgbClr val="FFFFFF"/>
                </a:highlight>
                <a:latin typeface="Consolas" panose="020B0609020204030204" pitchFamily="49" charset="0"/>
              </a:rPr>
              <a:t>);</a:t>
            </a:r>
          </a:p>
          <a:p>
            <a:pPr marL="457200" lvl="1" indent="0">
              <a:buNone/>
            </a:pPr>
            <a:r>
              <a:rPr lang="en-US" altLang="zh-CN" b="0" dirty="0" err="1">
                <a:solidFill>
                  <a:srgbClr val="000000"/>
                </a:solidFill>
                <a:effectLst/>
                <a:highlight>
                  <a:srgbClr val="FFFFFF"/>
                </a:highlight>
                <a:latin typeface="Consolas" panose="020B0609020204030204" pitchFamily="49" charset="0"/>
              </a:rPr>
              <a:t>fbp</a:t>
            </a:r>
            <a:r>
              <a:rPr lang="en-US" altLang="zh-CN" b="0" dirty="0">
                <a:solidFill>
                  <a:srgbClr val="000000"/>
                </a:solidFill>
                <a:effectLst/>
                <a:highlight>
                  <a:srgbClr val="FFFFFF"/>
                </a:highlight>
                <a:latin typeface="Consolas" panose="020B0609020204030204" pitchFamily="49" charset="0"/>
              </a:rPr>
              <a:t>[location] = </a:t>
            </a:r>
            <a:r>
              <a:rPr lang="en-US" altLang="zh-CN" b="0" dirty="0" err="1">
                <a:solidFill>
                  <a:srgbClr val="000000"/>
                </a:solidFill>
                <a:effectLst/>
                <a:highlight>
                  <a:srgbClr val="FFFFFF"/>
                </a:highlight>
                <a:latin typeface="Consolas" panose="020B0609020204030204" pitchFamily="49" charset="0"/>
              </a:rPr>
              <a:t>some_color</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008000"/>
                </a:solidFill>
                <a:effectLst/>
                <a:highlight>
                  <a:srgbClr val="FFFFFF"/>
                </a:highlight>
                <a:latin typeface="Consolas" panose="020B0609020204030204" pitchFamily="49" charset="0"/>
              </a:rPr>
              <a:t> // begin writing</a:t>
            </a:r>
            <a:endParaRPr lang="en-US" altLang="zh-CN" b="0" dirty="0">
              <a:solidFill>
                <a:srgbClr val="000000"/>
              </a:solidFill>
              <a:effectLst/>
              <a:highlight>
                <a:srgbClr val="FFFFFF"/>
              </a:highlight>
              <a:latin typeface="Consolas" panose="020B0609020204030204" pitchFamily="49" charset="0"/>
            </a:endParaRPr>
          </a:p>
          <a:p>
            <a:r>
              <a:rPr lang="en-US" altLang="zh-CN" b="0" dirty="0" err="1">
                <a:solidFill>
                  <a:srgbClr val="000000"/>
                </a:solidFill>
                <a:effectLst/>
                <a:highlight>
                  <a:srgbClr val="FFFFFF"/>
                </a:highlight>
                <a:latin typeface="Consolas" panose="020B0609020204030204" pitchFamily="49" charset="0"/>
              </a:rPr>
              <a:t>fbdev</a:t>
            </a:r>
            <a:r>
              <a:rPr lang="en-US" altLang="zh-CN" b="0" dirty="0">
                <a:solidFill>
                  <a:srgbClr val="000000"/>
                </a:solidFill>
                <a:effectLst/>
                <a:highlight>
                  <a:srgbClr val="FFFFFF"/>
                </a:highlight>
                <a:latin typeface="Consolas" panose="020B0609020204030204" pitchFamily="49" charset="0"/>
              </a:rPr>
              <a:t> </a:t>
            </a:r>
            <a:r>
              <a:rPr lang="zh-CN" altLang="en-US" b="0" dirty="0">
                <a:solidFill>
                  <a:srgbClr val="000000"/>
                </a:solidFill>
                <a:effectLst/>
                <a:highlight>
                  <a:srgbClr val="FFFFFF"/>
                </a:highlight>
                <a:latin typeface="Consolas" panose="020B0609020204030204" pitchFamily="49" charset="0"/>
              </a:rPr>
              <a:t>同时提供了基本的显示模式设置支持</a:t>
            </a:r>
            <a:endParaRPr lang="en-US" altLang="zh-CN" b="0" dirty="0">
              <a:solidFill>
                <a:srgbClr val="000000"/>
              </a:solidFill>
              <a:effectLst/>
              <a:highlight>
                <a:srgbClr val="FFFFFF"/>
              </a:highlight>
              <a:latin typeface="Consolas" panose="020B0609020204030204" pitchFamily="49" charset="0"/>
            </a:endParaRPr>
          </a:p>
          <a:p>
            <a:pPr lvl="1"/>
            <a:r>
              <a:rPr lang="zh-CN" altLang="en-US" b="0" dirty="0">
                <a:solidFill>
                  <a:srgbClr val="000000"/>
                </a:solidFill>
                <a:effectLst/>
                <a:highlight>
                  <a:srgbClr val="FFFFFF"/>
                </a:highlight>
                <a:latin typeface="Consolas" panose="020B0609020204030204" pitchFamily="49" charset="0"/>
              </a:rPr>
              <a:t>输出的分辨率、色深等信息</a:t>
            </a:r>
          </a:p>
          <a:p>
            <a:pPr lvl="1"/>
            <a:r>
              <a:rPr lang="en-US" altLang="zh-CN" b="0" dirty="0" err="1">
                <a:solidFill>
                  <a:srgbClr val="000000"/>
                </a:solidFill>
                <a:effectLst/>
                <a:highlight>
                  <a:srgbClr val="FFFFFF"/>
                </a:highlight>
                <a:latin typeface="Consolas" panose="020B0609020204030204" pitchFamily="49" charset="0"/>
              </a:rPr>
              <a:t>ioctl</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FBIOGET_VSCREENINFO, &amp;</a:t>
            </a:r>
            <a:r>
              <a:rPr lang="en-US" altLang="zh-CN" b="0" dirty="0" err="1">
                <a:solidFill>
                  <a:srgbClr val="808080"/>
                </a:solidFill>
                <a:effectLst/>
                <a:highlight>
                  <a:srgbClr val="FFFFFF"/>
                </a:highlight>
                <a:latin typeface="Consolas" panose="020B0609020204030204" pitchFamily="49" charset="0"/>
              </a:rPr>
              <a:t>vinfo</a:t>
            </a:r>
            <a:r>
              <a:rPr lang="en-US" altLang="zh-CN" b="0" dirty="0">
                <a:solidFill>
                  <a:srgbClr val="000000"/>
                </a:solidFill>
                <a:effectLst/>
                <a:highlight>
                  <a:srgbClr val="FFFFFF"/>
                </a:highlight>
                <a:latin typeface="Consolas" panose="020B0609020204030204" pitchFamily="49" charset="0"/>
              </a:rPr>
              <a:t>); </a:t>
            </a:r>
            <a:r>
              <a:rPr lang="en-US" altLang="zh-CN" dirty="0">
                <a:solidFill>
                  <a:srgbClr val="008000"/>
                </a:solidFill>
                <a:highlight>
                  <a:srgbClr val="FFFFFF"/>
                </a:highlight>
                <a:latin typeface="Consolas" panose="020B0609020204030204" pitchFamily="49" charset="0"/>
              </a:rPr>
              <a:t>// </a:t>
            </a:r>
            <a:r>
              <a:rPr lang="zh-CN" altLang="en-US" dirty="0">
                <a:solidFill>
                  <a:srgbClr val="008000"/>
                </a:solidFill>
                <a:highlight>
                  <a:srgbClr val="FFFFFF"/>
                </a:highlight>
                <a:latin typeface="Consolas" panose="020B0609020204030204" pitchFamily="49" charset="0"/>
              </a:rPr>
              <a:t>获得信息</a:t>
            </a:r>
            <a:endParaRPr lang="en-US" altLang="zh-CN" dirty="0">
              <a:solidFill>
                <a:srgbClr val="008000"/>
              </a:solidFill>
              <a:highlight>
                <a:srgbClr val="FFFFFF"/>
              </a:highlight>
              <a:latin typeface="Consolas" panose="020B0609020204030204" pitchFamily="49" charset="0"/>
            </a:endParaRPr>
          </a:p>
          <a:p>
            <a:pPr lvl="1"/>
            <a:r>
              <a:rPr lang="en-US" altLang="zh-CN" b="0" dirty="0" err="1">
                <a:solidFill>
                  <a:srgbClr val="000000"/>
                </a:solidFill>
                <a:effectLst/>
                <a:highlight>
                  <a:srgbClr val="FFFFFF"/>
                </a:highlight>
                <a:latin typeface="Consolas" panose="020B0609020204030204" pitchFamily="49" charset="0"/>
              </a:rPr>
              <a:t>ioctl</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FBIOPUT_VSCREENINFO, &amp;</a:t>
            </a:r>
            <a:r>
              <a:rPr lang="en-US" altLang="zh-CN" b="0" dirty="0" err="1">
                <a:solidFill>
                  <a:srgbClr val="808080"/>
                </a:solidFill>
                <a:effectLst/>
                <a:highlight>
                  <a:srgbClr val="FFFFFF"/>
                </a:highlight>
                <a:latin typeface="Consolas" panose="020B0609020204030204" pitchFamily="49" charset="0"/>
              </a:rPr>
              <a:t>vinfo</a:t>
            </a:r>
            <a:r>
              <a:rPr lang="en-US" altLang="zh-CN" b="0" dirty="0">
                <a:solidFill>
                  <a:srgbClr val="000000"/>
                </a:solidFill>
                <a:effectLst/>
                <a:highlight>
                  <a:srgbClr val="FFFFFF"/>
                </a:highlight>
                <a:latin typeface="Consolas" panose="020B0609020204030204" pitchFamily="49" charset="0"/>
              </a:rPr>
              <a:t>); </a:t>
            </a:r>
            <a:r>
              <a:rPr lang="en-US" altLang="zh-CN" dirty="0">
                <a:solidFill>
                  <a:srgbClr val="008000"/>
                </a:solidFill>
                <a:highlight>
                  <a:srgbClr val="FFFFFF"/>
                </a:highlight>
                <a:latin typeface="Consolas" panose="020B0609020204030204" pitchFamily="49" charset="0"/>
              </a:rPr>
              <a:t>// </a:t>
            </a:r>
            <a:r>
              <a:rPr lang="zh-CN" altLang="en-US" dirty="0">
                <a:solidFill>
                  <a:srgbClr val="008000"/>
                </a:solidFill>
                <a:highlight>
                  <a:srgbClr val="FFFFFF"/>
                </a:highlight>
                <a:latin typeface="Consolas" panose="020B0609020204030204" pitchFamily="49" charset="0"/>
              </a:rPr>
              <a:t>更改信息</a:t>
            </a:r>
            <a:endParaRPr lang="en-US" altLang="zh-CN" dirty="0">
              <a:solidFill>
                <a:srgbClr val="008000"/>
              </a:solidFill>
              <a:highlight>
                <a:srgbClr val="FFFFFF"/>
              </a:highlight>
              <a:latin typeface="Consolas" panose="020B0609020204030204" pitchFamily="49" charset="0"/>
            </a:endParaRPr>
          </a:p>
          <a:p>
            <a:endParaRPr lang="zh-CN" altLang="en-US" b="0" dirty="0">
              <a:solidFill>
                <a:srgbClr val="000000"/>
              </a:solidFill>
              <a:effectLst/>
              <a:highlight>
                <a:srgbClr val="FFFFFF"/>
              </a:highlight>
              <a:latin typeface="Consolas" panose="020B0609020204030204" pitchFamily="49" charset="0"/>
            </a:endParaRPr>
          </a:p>
          <a:p>
            <a:endParaRPr lang="zh-CN" altLang="en-US" dirty="0"/>
          </a:p>
        </p:txBody>
      </p:sp>
    </p:spTree>
    <p:extLst>
      <p:ext uri="{BB962C8B-B14F-4D97-AF65-F5344CB8AC3E}">
        <p14:creationId xmlns:p14="http://schemas.microsoft.com/office/powerpoint/2010/main" val="32265505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1D823E7-BC7D-93E4-0E9C-F414E3353D22}"/>
              </a:ext>
            </a:extLst>
          </p:cNvPr>
          <p:cNvSpPr>
            <a:spLocks noGrp="1"/>
          </p:cNvSpPr>
          <p:nvPr>
            <p:ph type="title"/>
          </p:nvPr>
        </p:nvSpPr>
        <p:spPr/>
        <p:txBody>
          <a:bodyPr/>
          <a:lstStyle/>
          <a:p>
            <a:r>
              <a:rPr lang="zh-CN" altLang="en-US" dirty="0"/>
              <a:t>大纲</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7CB166A7-B4DF-3C4D-7AD8-5243394D87B2}"/>
                  </a:ext>
                </a:extLst>
              </p:cNvPr>
              <p:cNvSpPr>
                <a:spLocks noGrp="1"/>
              </p:cNvSpPr>
              <p:nvPr>
                <p:ph idx="1"/>
              </p:nvPr>
            </p:nvSpPr>
            <p:spPr/>
            <p:txBody>
              <a:bodyPr/>
              <a:lstStyle/>
              <a:p>
                <a:r>
                  <a:rPr lang="zh-CN" altLang="en-US" dirty="0"/>
                  <a:t>阅读图形栈程序的基本技术</a:t>
                </a:r>
                <a:endParaRPr lang="en-US" altLang="zh-CN" dirty="0"/>
              </a:p>
              <a:p>
                <a:r>
                  <a:rPr lang="en-US" altLang="zh-CN" dirty="0"/>
                  <a:t>GUI </a:t>
                </a:r>
                <a:r>
                  <a:rPr lang="zh-CN" altLang="en-US" dirty="0"/>
                  <a:t>程序的基本构成</a:t>
                </a:r>
                <a:endParaRPr lang="en-US" altLang="zh-CN" dirty="0"/>
              </a:p>
              <a:p>
                <a:pPr lvl="1"/>
                <a:r>
                  <a:rPr lang="en-US" altLang="zh-CN" dirty="0"/>
                  <a:t>CLI </a:t>
                </a:r>
                <a:r>
                  <a:rPr lang="zh-CN" altLang="en-US" dirty="0"/>
                  <a:t>程序 </a:t>
                </a:r>
                <a14:m>
                  <m:oMath xmlns:m="http://schemas.openxmlformats.org/officeDocument/2006/math">
                    <m:r>
                      <a:rPr lang="en-US" altLang="zh-CN" b="0" i="1" smtClean="0">
                        <a:latin typeface="Cambria Math" panose="02040503050406030204" pitchFamily="18" charset="0"/>
                      </a:rPr>
                      <m:t>→</m:t>
                    </m:r>
                  </m:oMath>
                </a14:m>
                <a:r>
                  <a:rPr lang="zh-CN" altLang="en-US" dirty="0"/>
                  <a:t> </a:t>
                </a:r>
                <a:r>
                  <a:rPr lang="en-US" altLang="zh-CN" dirty="0"/>
                  <a:t>GUI </a:t>
                </a:r>
                <a:r>
                  <a:rPr lang="zh-CN" altLang="en-US" dirty="0"/>
                  <a:t>程序</a:t>
                </a:r>
                <a:endParaRPr lang="en-US" altLang="zh-CN" dirty="0"/>
              </a:p>
              <a:p>
                <a:pPr lvl="1"/>
                <a:r>
                  <a:rPr lang="zh-CN" altLang="en-US" dirty="0"/>
                  <a:t>基本组成部分</a:t>
                </a:r>
                <a:endParaRPr lang="en-US" altLang="zh-CN" dirty="0"/>
              </a:p>
              <a:p>
                <a:r>
                  <a:rPr lang="en-US" altLang="zh-CN" dirty="0"/>
                  <a:t>GUI </a:t>
                </a:r>
                <a:r>
                  <a:rPr lang="zh-CN" altLang="en-US" dirty="0"/>
                  <a:t>程序绘制技术演进</a:t>
                </a:r>
                <a:endParaRPr lang="en-US" altLang="zh-CN" dirty="0"/>
              </a:p>
              <a:p>
                <a:pPr lvl="1"/>
                <a:r>
                  <a:rPr lang="zh-CN" altLang="en-US" dirty="0"/>
                  <a:t>帧缓冲设备 </a:t>
                </a:r>
                <a:r>
                  <a:rPr lang="en-US" altLang="zh-CN" dirty="0"/>
                  <a:t>(</a:t>
                </a:r>
                <a:r>
                  <a:rPr lang="en-US" altLang="zh-CN" dirty="0" err="1"/>
                  <a:t>fbdev</a:t>
                </a:r>
                <a:r>
                  <a:rPr lang="en-US" altLang="zh-CN" dirty="0"/>
                  <a:t>)</a:t>
                </a:r>
              </a:p>
              <a:p>
                <a:pPr lvl="1"/>
                <a:r>
                  <a:rPr lang="en-US" altLang="zh-CN" dirty="0"/>
                  <a:t>X11 </a:t>
                </a:r>
                <a:r>
                  <a:rPr lang="zh-CN" altLang="en-US" dirty="0"/>
                  <a:t>和窗口系统</a:t>
                </a:r>
                <a:endParaRPr lang="en-US" altLang="zh-CN" dirty="0"/>
              </a:p>
              <a:p>
                <a:pPr lvl="1"/>
                <a:r>
                  <a:rPr lang="en-US" altLang="zh-CN" dirty="0"/>
                  <a:t>GLX</a:t>
                </a:r>
                <a:r>
                  <a:rPr lang="zh-CN" altLang="en-US" dirty="0"/>
                  <a:t>，</a:t>
                </a:r>
                <a:r>
                  <a:rPr lang="en-US" altLang="zh-CN" dirty="0"/>
                  <a:t>DRI</a:t>
                </a:r>
                <a:r>
                  <a:rPr lang="zh-CN" altLang="en-US" dirty="0"/>
                  <a:t> </a:t>
                </a:r>
                <a:r>
                  <a:rPr lang="en-US" altLang="zh-CN" dirty="0"/>
                  <a:t>(DRM, KMS)</a:t>
                </a:r>
              </a:p>
              <a:p>
                <a:pPr lvl="1"/>
                <a:r>
                  <a:rPr lang="en-US" altLang="zh-CN" dirty="0"/>
                  <a:t>Wayland </a:t>
                </a:r>
                <a:r>
                  <a:rPr lang="zh-CN" altLang="en-US" dirty="0"/>
                  <a:t>混成器</a:t>
                </a:r>
              </a:p>
            </p:txBody>
          </p:sp>
        </mc:Choice>
        <mc:Fallback>
          <p:sp>
            <p:nvSpPr>
              <p:cNvPr id="3" name="内容占位符 2">
                <a:extLst>
                  <a:ext uri="{FF2B5EF4-FFF2-40B4-BE49-F238E27FC236}">
                    <a16:creationId xmlns:a16="http://schemas.microsoft.com/office/drawing/2014/main" id="{7CB166A7-B4DF-3C4D-7AD8-5243394D87B2}"/>
                  </a:ext>
                </a:extLst>
              </p:cNvPr>
              <p:cNvSpPr>
                <a:spLocks noGrp="1" noRot="1" noChangeAspect="1" noMove="1" noResize="1" noEditPoints="1" noAdjustHandles="1" noChangeArrowheads="1" noChangeShapeType="1" noTextEdit="1"/>
              </p:cNvSpPr>
              <p:nvPr>
                <p:ph idx="1"/>
              </p:nvPr>
            </p:nvSpPr>
            <p:spPr>
              <a:blipFill>
                <a:blip r:embed="rId2"/>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06339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矩形 41">
            <a:extLst>
              <a:ext uri="{FF2B5EF4-FFF2-40B4-BE49-F238E27FC236}">
                <a16:creationId xmlns:a16="http://schemas.microsoft.com/office/drawing/2014/main" id="{8C342B8F-E222-1963-A07F-1F25CC9173D8}"/>
              </a:ext>
            </a:extLst>
          </p:cNvPr>
          <p:cNvSpPr/>
          <p:nvPr/>
        </p:nvSpPr>
        <p:spPr>
          <a:xfrm>
            <a:off x="3852862" y="4781637"/>
            <a:ext cx="2862263" cy="960871"/>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外设</a:t>
            </a:r>
          </a:p>
        </p:txBody>
      </p:sp>
      <p:sp>
        <p:nvSpPr>
          <p:cNvPr id="22" name="矩形 21">
            <a:extLst>
              <a:ext uri="{FF2B5EF4-FFF2-40B4-BE49-F238E27FC236}">
                <a16:creationId xmlns:a16="http://schemas.microsoft.com/office/drawing/2014/main" id="{4273EBAB-FFAC-4C10-32A3-90AC7ADBDFEC}"/>
              </a:ext>
            </a:extLst>
          </p:cNvPr>
          <p:cNvSpPr/>
          <p:nvPr/>
        </p:nvSpPr>
        <p:spPr>
          <a:xfrm>
            <a:off x="114301" y="4781637"/>
            <a:ext cx="3657599" cy="960871"/>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显卡</a:t>
            </a:r>
          </a:p>
        </p:txBody>
      </p:sp>
      <p:sp>
        <p:nvSpPr>
          <p:cNvPr id="21" name="矩形 20">
            <a:extLst>
              <a:ext uri="{FF2B5EF4-FFF2-40B4-BE49-F238E27FC236}">
                <a16:creationId xmlns:a16="http://schemas.microsoft.com/office/drawing/2014/main" id="{1741225F-04C5-4C5F-6AB0-0A35DFB22A75}"/>
              </a:ext>
            </a:extLst>
          </p:cNvPr>
          <p:cNvSpPr/>
          <p:nvPr/>
        </p:nvSpPr>
        <p:spPr>
          <a:xfrm>
            <a:off x="114300" y="3639113"/>
            <a:ext cx="6600825" cy="96087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内核</a:t>
            </a:r>
          </a:p>
        </p:txBody>
      </p:sp>
      <p:sp>
        <p:nvSpPr>
          <p:cNvPr id="4" name="矩形: 圆角 3">
            <a:extLst>
              <a:ext uri="{FF2B5EF4-FFF2-40B4-BE49-F238E27FC236}">
                <a16:creationId xmlns:a16="http://schemas.microsoft.com/office/drawing/2014/main" id="{7A5BABBF-2CD2-407B-69DD-16CF583B30A2}"/>
              </a:ext>
            </a:extLst>
          </p:cNvPr>
          <p:cNvSpPr/>
          <p:nvPr/>
        </p:nvSpPr>
        <p:spPr>
          <a:xfrm>
            <a:off x="1720452" y="2036481"/>
            <a:ext cx="1666875"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sp>
        <p:nvSpPr>
          <p:cNvPr id="6" name="矩形: 圆角 5">
            <a:extLst>
              <a:ext uri="{FF2B5EF4-FFF2-40B4-BE49-F238E27FC236}">
                <a16:creationId xmlns:a16="http://schemas.microsoft.com/office/drawing/2014/main" id="{CF7E3B69-6E23-CADD-A055-66F35536EA17}"/>
              </a:ext>
            </a:extLst>
          </p:cNvPr>
          <p:cNvSpPr/>
          <p:nvPr/>
        </p:nvSpPr>
        <p:spPr>
          <a:xfrm>
            <a:off x="952500" y="3879233"/>
            <a:ext cx="112394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fbdev</a:t>
            </a:r>
            <a:endParaRPr lang="zh-CN" altLang="en-US" dirty="0">
              <a:latin typeface="Consolas" panose="020B0609020204030204" pitchFamily="49" charset="0"/>
            </a:endParaRPr>
          </a:p>
        </p:txBody>
      </p:sp>
      <p:sp>
        <p:nvSpPr>
          <p:cNvPr id="8" name="文本框 7">
            <a:extLst>
              <a:ext uri="{FF2B5EF4-FFF2-40B4-BE49-F238E27FC236}">
                <a16:creationId xmlns:a16="http://schemas.microsoft.com/office/drawing/2014/main" id="{7F038A97-9553-B8B7-E020-5651CE0E4395}"/>
              </a:ext>
            </a:extLst>
          </p:cNvPr>
          <p:cNvSpPr txBox="1"/>
          <p:nvPr/>
        </p:nvSpPr>
        <p:spPr>
          <a:xfrm>
            <a:off x="3766542" y="2810938"/>
            <a:ext cx="2640211" cy="338554"/>
          </a:xfrm>
          <a:prstGeom prst="rect">
            <a:avLst/>
          </a:prstGeom>
          <a:noFill/>
        </p:spPr>
        <p:txBody>
          <a:bodyPr wrap="square">
            <a:spAutoFit/>
          </a:bodyPr>
          <a:lstStyle/>
          <a:p>
            <a:r>
              <a:rPr lang="en-US" altLang="zh-CN" sz="1600" dirty="0">
                <a:latin typeface="Consolas" panose="020B0609020204030204" pitchFamily="49" charset="0"/>
              </a:rPr>
              <a:t>/dev/input/event{0,1}</a:t>
            </a:r>
          </a:p>
        </p:txBody>
      </p:sp>
      <p:cxnSp>
        <p:nvCxnSpPr>
          <p:cNvPr id="10" name="直接连接符 9">
            <a:extLst>
              <a:ext uri="{FF2B5EF4-FFF2-40B4-BE49-F238E27FC236}">
                <a16:creationId xmlns:a16="http://schemas.microsoft.com/office/drawing/2014/main" id="{F9F3D1EC-6D63-34D7-7D34-9E282BAE9DD6}"/>
              </a:ext>
            </a:extLst>
          </p:cNvPr>
          <p:cNvCxnSpPr>
            <a:cxnSpLocks/>
          </p:cNvCxnSpPr>
          <p:nvPr/>
        </p:nvCxnSpPr>
        <p:spPr>
          <a:xfrm>
            <a:off x="114300" y="3524250"/>
            <a:ext cx="6600825"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F19CA0F5-7B4B-4003-F7FC-E9CBE981CDDC}"/>
              </a:ext>
            </a:extLst>
          </p:cNvPr>
          <p:cNvSpPr/>
          <p:nvPr/>
        </p:nvSpPr>
        <p:spPr>
          <a:xfrm>
            <a:off x="776879" y="4992990"/>
            <a:ext cx="962026"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帧缓冲</a:t>
            </a:r>
          </a:p>
        </p:txBody>
      </p:sp>
      <p:sp>
        <p:nvSpPr>
          <p:cNvPr id="20" name="矩形: 圆角 19">
            <a:extLst>
              <a:ext uri="{FF2B5EF4-FFF2-40B4-BE49-F238E27FC236}">
                <a16:creationId xmlns:a16="http://schemas.microsoft.com/office/drawing/2014/main" id="{0678F45C-B585-DD1A-1465-D1098D817E15}"/>
              </a:ext>
            </a:extLst>
          </p:cNvPr>
          <p:cNvSpPr/>
          <p:nvPr/>
        </p:nvSpPr>
        <p:spPr>
          <a:xfrm>
            <a:off x="2076449" y="4992989"/>
            <a:ext cx="1547813"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显示控制器</a:t>
            </a:r>
          </a:p>
        </p:txBody>
      </p:sp>
      <p:cxnSp>
        <p:nvCxnSpPr>
          <p:cNvPr id="24" name="直接箭头连接符 23">
            <a:extLst>
              <a:ext uri="{FF2B5EF4-FFF2-40B4-BE49-F238E27FC236}">
                <a16:creationId xmlns:a16="http://schemas.microsoft.com/office/drawing/2014/main" id="{23A380FC-4B43-EFBD-62FF-B86428FB0B36}"/>
              </a:ext>
            </a:extLst>
          </p:cNvPr>
          <p:cNvCxnSpPr>
            <a:cxnSpLocks/>
            <a:stCxn id="4" idx="2"/>
            <a:endCxn id="6" idx="0"/>
          </p:cNvCxnSpPr>
          <p:nvPr/>
        </p:nvCxnSpPr>
        <p:spPr>
          <a:xfrm flipH="1">
            <a:off x="1514475" y="2574644"/>
            <a:ext cx="1039415" cy="130458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AF151836-4745-B1AE-F553-71483D377612}"/>
              </a:ext>
            </a:extLst>
          </p:cNvPr>
          <p:cNvCxnSpPr>
            <a:cxnSpLocks/>
            <a:stCxn id="6" idx="2"/>
            <a:endCxn id="17" idx="0"/>
          </p:cNvCxnSpPr>
          <p:nvPr/>
        </p:nvCxnSpPr>
        <p:spPr>
          <a:xfrm flipH="1">
            <a:off x="1257892" y="4417396"/>
            <a:ext cx="256583" cy="5755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8485B7BE-BD66-49F5-A8CD-888D4DFA523F}"/>
              </a:ext>
            </a:extLst>
          </p:cNvPr>
          <p:cNvCxnSpPr>
            <a:cxnSpLocks/>
            <a:stCxn id="6" idx="2"/>
            <a:endCxn id="20" idx="0"/>
          </p:cNvCxnSpPr>
          <p:nvPr/>
        </p:nvCxnSpPr>
        <p:spPr>
          <a:xfrm>
            <a:off x="1514475" y="4417396"/>
            <a:ext cx="1335881" cy="575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矩形: 圆角 36">
            <a:extLst>
              <a:ext uri="{FF2B5EF4-FFF2-40B4-BE49-F238E27FC236}">
                <a16:creationId xmlns:a16="http://schemas.microsoft.com/office/drawing/2014/main" id="{7A7BF0FA-E8E6-194A-9201-F51AC76E7BA9}"/>
              </a:ext>
            </a:extLst>
          </p:cNvPr>
          <p:cNvSpPr/>
          <p:nvPr/>
        </p:nvSpPr>
        <p:spPr>
          <a:xfrm>
            <a:off x="4762500" y="3850466"/>
            <a:ext cx="1209675"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event</a:t>
            </a:r>
            <a:endParaRPr lang="zh-CN" altLang="en-US" dirty="0">
              <a:latin typeface="Consolas" panose="020B0609020204030204" pitchFamily="49" charset="0"/>
            </a:endParaRPr>
          </a:p>
        </p:txBody>
      </p:sp>
      <p:cxnSp>
        <p:nvCxnSpPr>
          <p:cNvPr id="39" name="直接箭头连接符 38">
            <a:extLst>
              <a:ext uri="{FF2B5EF4-FFF2-40B4-BE49-F238E27FC236}">
                <a16:creationId xmlns:a16="http://schemas.microsoft.com/office/drawing/2014/main" id="{21937E73-212A-6C15-B41D-262FF79CBE9D}"/>
              </a:ext>
            </a:extLst>
          </p:cNvPr>
          <p:cNvCxnSpPr>
            <a:cxnSpLocks/>
            <a:stCxn id="4" idx="2"/>
            <a:endCxn id="37" idx="0"/>
          </p:cNvCxnSpPr>
          <p:nvPr/>
        </p:nvCxnSpPr>
        <p:spPr>
          <a:xfrm>
            <a:off x="2553890" y="2574644"/>
            <a:ext cx="2813448" cy="12758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40" name="矩形: 圆角 39">
            <a:extLst>
              <a:ext uri="{FF2B5EF4-FFF2-40B4-BE49-F238E27FC236}">
                <a16:creationId xmlns:a16="http://schemas.microsoft.com/office/drawing/2014/main" id="{015748F9-B173-8B41-7D64-D0FDC6611BEA}"/>
              </a:ext>
            </a:extLst>
          </p:cNvPr>
          <p:cNvSpPr/>
          <p:nvPr/>
        </p:nvSpPr>
        <p:spPr>
          <a:xfrm>
            <a:off x="4610099" y="5004402"/>
            <a:ext cx="83819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鼠标</a:t>
            </a:r>
          </a:p>
        </p:txBody>
      </p:sp>
      <p:sp>
        <p:nvSpPr>
          <p:cNvPr id="41" name="矩形: 圆角 40">
            <a:extLst>
              <a:ext uri="{FF2B5EF4-FFF2-40B4-BE49-F238E27FC236}">
                <a16:creationId xmlns:a16="http://schemas.microsoft.com/office/drawing/2014/main" id="{5D9D52EC-E840-EFA5-A627-A9402F0BE349}"/>
              </a:ext>
            </a:extLst>
          </p:cNvPr>
          <p:cNvSpPr/>
          <p:nvPr/>
        </p:nvSpPr>
        <p:spPr>
          <a:xfrm>
            <a:off x="5570339" y="5004402"/>
            <a:ext cx="83819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键盘</a:t>
            </a:r>
          </a:p>
        </p:txBody>
      </p:sp>
      <p:cxnSp>
        <p:nvCxnSpPr>
          <p:cNvPr id="44" name="直接箭头连接符 43">
            <a:extLst>
              <a:ext uri="{FF2B5EF4-FFF2-40B4-BE49-F238E27FC236}">
                <a16:creationId xmlns:a16="http://schemas.microsoft.com/office/drawing/2014/main" id="{D91990E5-5349-B6FE-85A6-8DCA443B9450}"/>
              </a:ext>
            </a:extLst>
          </p:cNvPr>
          <p:cNvCxnSpPr>
            <a:cxnSpLocks/>
            <a:stCxn id="37" idx="2"/>
            <a:endCxn id="40" idx="0"/>
          </p:cNvCxnSpPr>
          <p:nvPr/>
        </p:nvCxnSpPr>
        <p:spPr>
          <a:xfrm flipH="1">
            <a:off x="5029199" y="4388629"/>
            <a:ext cx="338139" cy="615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8B96BDE5-0BF1-F0B0-551D-3E78E4FEBECA}"/>
              </a:ext>
            </a:extLst>
          </p:cNvPr>
          <p:cNvCxnSpPr>
            <a:cxnSpLocks/>
            <a:stCxn id="37" idx="2"/>
            <a:endCxn id="41" idx="0"/>
          </p:cNvCxnSpPr>
          <p:nvPr/>
        </p:nvCxnSpPr>
        <p:spPr>
          <a:xfrm>
            <a:off x="5367338" y="4388629"/>
            <a:ext cx="622101" cy="615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4249FFAA-D56D-78B4-F66A-97119E4B6AF4}"/>
              </a:ext>
            </a:extLst>
          </p:cNvPr>
          <p:cNvSpPr txBox="1"/>
          <p:nvPr/>
        </p:nvSpPr>
        <p:spPr>
          <a:xfrm>
            <a:off x="888207" y="2810938"/>
            <a:ext cx="1171574" cy="338554"/>
          </a:xfrm>
          <a:prstGeom prst="rect">
            <a:avLst/>
          </a:prstGeom>
          <a:noFill/>
        </p:spPr>
        <p:txBody>
          <a:bodyPr wrap="square">
            <a:spAutoFit/>
          </a:bodyPr>
          <a:lstStyle/>
          <a:p>
            <a:r>
              <a:rPr lang="en-US" altLang="zh-CN" sz="1600" dirty="0">
                <a:latin typeface="Consolas" panose="020B0609020204030204" pitchFamily="49" charset="0"/>
              </a:rPr>
              <a:t>/dev/fb0</a:t>
            </a:r>
          </a:p>
        </p:txBody>
      </p:sp>
      <p:cxnSp>
        <p:nvCxnSpPr>
          <p:cNvPr id="55" name="直接箭头连接符 54">
            <a:extLst>
              <a:ext uri="{FF2B5EF4-FFF2-40B4-BE49-F238E27FC236}">
                <a16:creationId xmlns:a16="http://schemas.microsoft.com/office/drawing/2014/main" id="{7F88A41A-9EB4-D2AC-C68E-C5A477CC125C}"/>
              </a:ext>
            </a:extLst>
          </p:cNvPr>
          <p:cNvCxnSpPr>
            <a:cxnSpLocks/>
            <a:stCxn id="17" idx="3"/>
            <a:endCxn id="20" idx="1"/>
          </p:cNvCxnSpPr>
          <p:nvPr/>
        </p:nvCxnSpPr>
        <p:spPr>
          <a:xfrm flipV="1">
            <a:off x="1738905" y="5262071"/>
            <a:ext cx="337544"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ECE7D613-3D28-4F4C-4C96-F36AFBD9FF5F}"/>
              </a:ext>
            </a:extLst>
          </p:cNvPr>
          <p:cNvCxnSpPr>
            <a:cxnSpLocks/>
            <a:endCxn id="61" idx="0"/>
          </p:cNvCxnSpPr>
          <p:nvPr/>
        </p:nvCxnSpPr>
        <p:spPr>
          <a:xfrm>
            <a:off x="2850355" y="5542565"/>
            <a:ext cx="1" cy="6505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矩形: 圆角 60">
            <a:extLst>
              <a:ext uri="{FF2B5EF4-FFF2-40B4-BE49-F238E27FC236}">
                <a16:creationId xmlns:a16="http://schemas.microsoft.com/office/drawing/2014/main" id="{36FEEF14-A3A7-12D5-3E99-1884F236C4E6}"/>
              </a:ext>
            </a:extLst>
          </p:cNvPr>
          <p:cNvSpPr/>
          <p:nvPr/>
        </p:nvSpPr>
        <p:spPr>
          <a:xfrm>
            <a:off x="2076449" y="6193138"/>
            <a:ext cx="1547813"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显示器</a:t>
            </a:r>
          </a:p>
        </p:txBody>
      </p:sp>
      <p:sp>
        <p:nvSpPr>
          <p:cNvPr id="64" name="文本框 63">
            <a:extLst>
              <a:ext uri="{FF2B5EF4-FFF2-40B4-BE49-F238E27FC236}">
                <a16:creationId xmlns:a16="http://schemas.microsoft.com/office/drawing/2014/main" id="{3AE8A5D9-AF4D-F3DF-5B4C-69AD44EC547D}"/>
              </a:ext>
            </a:extLst>
          </p:cNvPr>
          <p:cNvSpPr txBox="1"/>
          <p:nvPr/>
        </p:nvSpPr>
        <p:spPr>
          <a:xfrm>
            <a:off x="2102345" y="3960531"/>
            <a:ext cx="1496019" cy="369332"/>
          </a:xfrm>
          <a:prstGeom prst="rect">
            <a:avLst/>
          </a:prstGeom>
          <a:noFill/>
        </p:spPr>
        <p:txBody>
          <a:bodyPr wrap="square">
            <a:spAutoFit/>
          </a:bodyPr>
          <a:lstStyle/>
          <a:p>
            <a:r>
              <a:rPr lang="en-US" altLang="zh-CN" sz="1600" dirty="0">
                <a:latin typeface="Consolas" panose="020B0609020204030204" pitchFamily="49" charset="0"/>
              </a:rPr>
              <a:t>e.g. </a:t>
            </a:r>
            <a:r>
              <a:rPr lang="en-US" altLang="zh-CN" i="1" dirty="0" err="1">
                <a:latin typeface="Consolas" panose="020B0609020204030204" pitchFamily="49" charset="0"/>
              </a:rPr>
              <a:t>vesafb</a:t>
            </a:r>
            <a:endParaRPr lang="zh-CN" altLang="en-US" i="1" dirty="0"/>
          </a:p>
        </p:txBody>
      </p:sp>
      <p:sp>
        <p:nvSpPr>
          <p:cNvPr id="65" name="标题 1">
            <a:extLst>
              <a:ext uri="{FF2B5EF4-FFF2-40B4-BE49-F238E27FC236}">
                <a16:creationId xmlns:a16="http://schemas.microsoft.com/office/drawing/2014/main" id="{D50A9BE1-F609-4430-B837-E706CC39ACDB}"/>
              </a:ext>
            </a:extLst>
          </p:cNvPr>
          <p:cNvSpPr>
            <a:spLocks noGrp="1"/>
          </p:cNvSpPr>
          <p:nvPr>
            <p:ph type="title"/>
          </p:nvPr>
        </p:nvSpPr>
        <p:spPr>
          <a:xfrm>
            <a:off x="838200" y="365125"/>
            <a:ext cx="10515600" cy="1325563"/>
          </a:xfrm>
        </p:spPr>
        <p:txBody>
          <a:bodyPr/>
          <a:lstStyle/>
          <a:p>
            <a:r>
              <a:rPr lang="zh-CN" altLang="en-US" dirty="0"/>
              <a:t>帧缓冲设备</a:t>
            </a:r>
          </a:p>
        </p:txBody>
      </p:sp>
      <p:sp>
        <p:nvSpPr>
          <p:cNvPr id="66" name="内容占位符 2">
            <a:extLst>
              <a:ext uri="{FF2B5EF4-FFF2-40B4-BE49-F238E27FC236}">
                <a16:creationId xmlns:a16="http://schemas.microsoft.com/office/drawing/2014/main" id="{6F4C00B5-2060-8051-4881-7AB6CB8386D5}"/>
              </a:ext>
            </a:extLst>
          </p:cNvPr>
          <p:cNvSpPr>
            <a:spLocks noGrp="1"/>
          </p:cNvSpPr>
          <p:nvPr>
            <p:ph idx="1"/>
          </p:nvPr>
        </p:nvSpPr>
        <p:spPr>
          <a:xfrm>
            <a:off x="7052668" y="1825625"/>
            <a:ext cx="4771031" cy="4351338"/>
          </a:xfrm>
        </p:spPr>
        <p:txBody>
          <a:bodyPr/>
          <a:lstStyle/>
          <a:p>
            <a:r>
              <a:rPr lang="zh-CN" altLang="en-US" dirty="0"/>
              <a:t>使用了 </a:t>
            </a:r>
            <a:r>
              <a:rPr lang="en-US" altLang="zh-CN" dirty="0" err="1"/>
              <a:t>fbdev</a:t>
            </a:r>
            <a:r>
              <a:rPr lang="en-US" altLang="zh-CN" dirty="0"/>
              <a:t> </a:t>
            </a:r>
            <a:r>
              <a:rPr lang="zh-CN" altLang="en-US" dirty="0"/>
              <a:t>的 </a:t>
            </a:r>
            <a:r>
              <a:rPr lang="en-US" altLang="zh-CN" dirty="0"/>
              <a:t>GUI </a:t>
            </a:r>
            <a:r>
              <a:rPr lang="zh-CN" altLang="en-US" dirty="0"/>
              <a:t>程序</a:t>
            </a:r>
            <a:endParaRPr lang="en-US" altLang="zh-CN" dirty="0"/>
          </a:p>
          <a:p>
            <a:r>
              <a:rPr lang="zh-CN" altLang="en-US" dirty="0"/>
              <a:t>单个 </a:t>
            </a:r>
            <a:r>
              <a:rPr lang="en-US" altLang="zh-CN" dirty="0"/>
              <a:t>App </a:t>
            </a:r>
            <a:r>
              <a:rPr lang="zh-CN" altLang="en-US" dirty="0"/>
              <a:t>独占整个屏幕和显卡的显示</a:t>
            </a:r>
            <a:endParaRPr lang="en-US" altLang="zh-CN" dirty="0"/>
          </a:p>
          <a:p>
            <a:r>
              <a:rPr lang="zh-CN" altLang="en-US" dirty="0"/>
              <a:t>需要自行负责显示模式切换等相关工作</a:t>
            </a:r>
          </a:p>
        </p:txBody>
      </p:sp>
    </p:spTree>
    <p:extLst>
      <p:ext uri="{BB962C8B-B14F-4D97-AF65-F5344CB8AC3E}">
        <p14:creationId xmlns:p14="http://schemas.microsoft.com/office/powerpoint/2010/main" val="31832727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893AF-D991-3449-3055-B512A901BA7F}"/>
              </a:ext>
            </a:extLst>
          </p:cNvPr>
          <p:cNvSpPr>
            <a:spLocks noGrp="1"/>
          </p:cNvSpPr>
          <p:nvPr>
            <p:ph type="title"/>
          </p:nvPr>
        </p:nvSpPr>
        <p:spPr/>
        <p:txBody>
          <a:bodyPr/>
          <a:lstStyle/>
          <a:p>
            <a:r>
              <a:rPr lang="en-US" altLang="zh-CN" dirty="0"/>
              <a:t>X </a:t>
            </a:r>
            <a:r>
              <a:rPr lang="zh-CN" altLang="en-US" dirty="0"/>
              <a:t>窗口系统</a:t>
            </a:r>
          </a:p>
        </p:txBody>
      </p:sp>
      <p:sp>
        <p:nvSpPr>
          <p:cNvPr id="3" name="内容占位符 2">
            <a:extLst>
              <a:ext uri="{FF2B5EF4-FFF2-40B4-BE49-F238E27FC236}">
                <a16:creationId xmlns:a16="http://schemas.microsoft.com/office/drawing/2014/main" id="{B44C3E09-1A7D-C484-BF14-A089EAF0E3FE}"/>
              </a:ext>
            </a:extLst>
          </p:cNvPr>
          <p:cNvSpPr>
            <a:spLocks noGrp="1"/>
          </p:cNvSpPr>
          <p:nvPr>
            <p:ph idx="1"/>
          </p:nvPr>
        </p:nvSpPr>
        <p:spPr/>
        <p:txBody>
          <a:bodyPr>
            <a:normAutofit/>
          </a:bodyPr>
          <a:lstStyle/>
          <a:p>
            <a:r>
              <a:rPr lang="en-US" altLang="zh-CN" dirty="0"/>
              <a:t>X Window System (</a:t>
            </a:r>
            <a:r>
              <a:rPr lang="zh-CN" altLang="en-US" dirty="0"/>
              <a:t>协议版本 </a:t>
            </a:r>
            <a:r>
              <a:rPr lang="en-US" altLang="zh-CN" dirty="0"/>
              <a:t>11)</a:t>
            </a:r>
            <a:r>
              <a:rPr lang="zh-CN" altLang="en-US" dirty="0"/>
              <a:t>，简称 </a:t>
            </a:r>
            <a:r>
              <a:rPr lang="en-US" altLang="zh-CN" dirty="0"/>
              <a:t>X11</a:t>
            </a:r>
          </a:p>
          <a:p>
            <a:r>
              <a:rPr lang="zh-CN" altLang="en-US" dirty="0"/>
              <a:t>历史悠久，在 </a:t>
            </a:r>
            <a:r>
              <a:rPr lang="en-US" altLang="zh-CN" dirty="0"/>
              <a:t>Unix </a:t>
            </a:r>
            <a:r>
              <a:rPr lang="zh-CN" altLang="en-US" dirty="0"/>
              <a:t>时代就已经流行</a:t>
            </a:r>
            <a:endParaRPr lang="en-US" altLang="zh-CN" dirty="0"/>
          </a:p>
          <a:p>
            <a:r>
              <a:rPr lang="zh-CN" altLang="en-US" dirty="0"/>
              <a:t>解决多个 </a:t>
            </a:r>
            <a:r>
              <a:rPr lang="en-US" altLang="zh-CN" dirty="0"/>
              <a:t>GUI </a:t>
            </a:r>
            <a:r>
              <a:rPr lang="zh-CN" altLang="en-US" dirty="0"/>
              <a:t>程序并存的问题，且封装平台绘制实现</a:t>
            </a:r>
            <a:endParaRPr lang="en-US" altLang="zh-CN" dirty="0"/>
          </a:p>
          <a:p>
            <a:r>
              <a:rPr lang="en-US" altLang="zh-CN" dirty="0"/>
              <a:t>X </a:t>
            </a:r>
            <a:r>
              <a:rPr lang="zh-CN" altLang="en-US" dirty="0"/>
              <a:t>客户端通过 </a:t>
            </a:r>
            <a:r>
              <a:rPr lang="en-US" altLang="zh-CN" dirty="0"/>
              <a:t>X11 </a:t>
            </a:r>
            <a:r>
              <a:rPr lang="zh-CN" altLang="en-US" dirty="0"/>
              <a:t>协议和 </a:t>
            </a:r>
            <a:r>
              <a:rPr lang="en-US" altLang="zh-CN" dirty="0"/>
              <a:t>X </a:t>
            </a:r>
            <a:r>
              <a:rPr lang="zh-CN" altLang="en-US" dirty="0"/>
              <a:t>服务器通信，而具体的传输层机制较为灵活</a:t>
            </a:r>
            <a:endParaRPr lang="en-US" altLang="zh-CN" dirty="0"/>
          </a:p>
          <a:p>
            <a:pPr lvl="1"/>
            <a:r>
              <a:rPr lang="en-US" altLang="zh-CN" dirty="0"/>
              <a:t>TCP,</a:t>
            </a:r>
            <a:r>
              <a:rPr lang="zh-CN" altLang="en-US" dirty="0"/>
              <a:t> </a:t>
            </a:r>
            <a:r>
              <a:rPr lang="en-US" altLang="zh-CN" dirty="0"/>
              <a:t>Unix Domain Socket, …</a:t>
            </a:r>
          </a:p>
          <a:p>
            <a:r>
              <a:rPr lang="en-US" altLang="zh-CN" dirty="0"/>
              <a:t>X11 </a:t>
            </a:r>
            <a:r>
              <a:rPr lang="zh-CN" altLang="en-US" dirty="0"/>
              <a:t>协议是异步协议，</a:t>
            </a:r>
            <a:r>
              <a:rPr lang="en-US" altLang="zh-CN" dirty="0" err="1"/>
              <a:t>Xlib</a:t>
            </a:r>
            <a:r>
              <a:rPr lang="en-US" altLang="zh-CN" dirty="0"/>
              <a:t> </a:t>
            </a:r>
            <a:r>
              <a:rPr lang="zh-CN" altLang="en-US" dirty="0"/>
              <a:t>和 </a:t>
            </a:r>
            <a:r>
              <a:rPr lang="en-US" altLang="zh-CN" dirty="0"/>
              <a:t>XCB </a:t>
            </a:r>
            <a:r>
              <a:rPr lang="zh-CN" altLang="en-US" dirty="0"/>
              <a:t>是最常用的两个 </a:t>
            </a:r>
            <a:r>
              <a:rPr lang="en-US" altLang="zh-CN" dirty="0"/>
              <a:t>X </a:t>
            </a:r>
            <a:r>
              <a:rPr lang="zh-CN" altLang="en-US" dirty="0"/>
              <a:t>客户端库</a:t>
            </a:r>
            <a:endParaRPr lang="en-US" altLang="zh-CN" dirty="0"/>
          </a:p>
          <a:p>
            <a:r>
              <a:rPr lang="en-US" altLang="zh-CN" dirty="0" err="1"/>
              <a:t>Xorg</a:t>
            </a:r>
            <a:r>
              <a:rPr lang="en-US" altLang="zh-CN" dirty="0"/>
              <a:t> (</a:t>
            </a:r>
            <a:r>
              <a:rPr lang="zh-CN" altLang="en-US" dirty="0"/>
              <a:t>前身 </a:t>
            </a:r>
            <a:r>
              <a:rPr lang="en-US" altLang="zh-CN" dirty="0"/>
              <a:t>XFree86) </a:t>
            </a:r>
            <a:r>
              <a:rPr lang="zh-CN" altLang="en-US" dirty="0"/>
              <a:t>是最广泛应用的 </a:t>
            </a:r>
            <a:r>
              <a:rPr lang="en-US" altLang="zh-CN" dirty="0"/>
              <a:t>X </a:t>
            </a:r>
            <a:r>
              <a:rPr lang="zh-CN" altLang="en-US" dirty="0"/>
              <a:t>服务器实现和事实标准</a:t>
            </a:r>
            <a:endParaRPr lang="en-US" altLang="zh-CN" dirty="0"/>
          </a:p>
          <a:p>
            <a:endParaRPr lang="en-US" altLang="zh-CN" dirty="0"/>
          </a:p>
        </p:txBody>
      </p:sp>
    </p:spTree>
    <p:extLst>
      <p:ext uri="{BB962C8B-B14F-4D97-AF65-F5344CB8AC3E}">
        <p14:creationId xmlns:p14="http://schemas.microsoft.com/office/powerpoint/2010/main" val="14109396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a:extLst>
              <a:ext uri="{FF2B5EF4-FFF2-40B4-BE49-F238E27FC236}">
                <a16:creationId xmlns:a16="http://schemas.microsoft.com/office/drawing/2014/main" id="{6858AC4A-0679-58E7-B1B1-D90BB8BA7F2C}"/>
              </a:ext>
            </a:extLst>
          </p:cNvPr>
          <p:cNvGrpSpPr/>
          <p:nvPr/>
        </p:nvGrpSpPr>
        <p:grpSpPr>
          <a:xfrm>
            <a:off x="241299" y="1690688"/>
            <a:ext cx="6985001" cy="5069188"/>
            <a:chOff x="104775" y="209339"/>
            <a:chExt cx="6600825" cy="6550537"/>
          </a:xfrm>
        </p:grpSpPr>
        <p:sp>
          <p:nvSpPr>
            <p:cNvPr id="25" name="矩形 24">
              <a:extLst>
                <a:ext uri="{FF2B5EF4-FFF2-40B4-BE49-F238E27FC236}">
                  <a16:creationId xmlns:a16="http://schemas.microsoft.com/office/drawing/2014/main" id="{77BB3237-D902-81EA-E96A-9FAC05E5A843}"/>
                </a:ext>
              </a:extLst>
            </p:cNvPr>
            <p:cNvSpPr/>
            <p:nvPr/>
          </p:nvSpPr>
          <p:spPr>
            <a:xfrm>
              <a:off x="104775" y="209339"/>
              <a:ext cx="6600823" cy="80763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客户端</a:t>
              </a:r>
            </a:p>
          </p:txBody>
        </p:sp>
        <p:sp>
          <p:nvSpPr>
            <p:cNvPr id="16" name="矩形 15">
              <a:extLst>
                <a:ext uri="{FF2B5EF4-FFF2-40B4-BE49-F238E27FC236}">
                  <a16:creationId xmlns:a16="http://schemas.microsoft.com/office/drawing/2014/main" id="{A4DD865F-2419-5D69-8C7B-1BAACB846EB1}"/>
                </a:ext>
              </a:extLst>
            </p:cNvPr>
            <p:cNvSpPr/>
            <p:nvPr/>
          </p:nvSpPr>
          <p:spPr>
            <a:xfrm>
              <a:off x="104776" y="1200153"/>
              <a:ext cx="6600823" cy="167515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服务端</a:t>
              </a:r>
            </a:p>
          </p:txBody>
        </p:sp>
        <p:sp>
          <p:nvSpPr>
            <p:cNvPr id="42" name="矩形 41">
              <a:extLst>
                <a:ext uri="{FF2B5EF4-FFF2-40B4-BE49-F238E27FC236}">
                  <a16:creationId xmlns:a16="http://schemas.microsoft.com/office/drawing/2014/main" id="{8C342B8F-E222-1963-A07F-1F25CC9173D8}"/>
                </a:ext>
              </a:extLst>
            </p:cNvPr>
            <p:cNvSpPr/>
            <p:nvPr/>
          </p:nvSpPr>
          <p:spPr>
            <a:xfrm>
              <a:off x="3843337" y="4810212"/>
              <a:ext cx="2862263" cy="960871"/>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外设</a:t>
              </a:r>
            </a:p>
          </p:txBody>
        </p:sp>
        <p:sp>
          <p:nvSpPr>
            <p:cNvPr id="22" name="矩形 21">
              <a:extLst>
                <a:ext uri="{FF2B5EF4-FFF2-40B4-BE49-F238E27FC236}">
                  <a16:creationId xmlns:a16="http://schemas.microsoft.com/office/drawing/2014/main" id="{4273EBAB-FFAC-4C10-32A3-90AC7ADBDFEC}"/>
                </a:ext>
              </a:extLst>
            </p:cNvPr>
            <p:cNvSpPr/>
            <p:nvPr/>
          </p:nvSpPr>
          <p:spPr>
            <a:xfrm>
              <a:off x="104776" y="4810212"/>
              <a:ext cx="3657599" cy="960871"/>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显卡</a:t>
              </a:r>
            </a:p>
          </p:txBody>
        </p:sp>
        <p:sp>
          <p:nvSpPr>
            <p:cNvPr id="21" name="矩形 20">
              <a:extLst>
                <a:ext uri="{FF2B5EF4-FFF2-40B4-BE49-F238E27FC236}">
                  <a16:creationId xmlns:a16="http://schemas.microsoft.com/office/drawing/2014/main" id="{1741225F-04C5-4C5F-6AB0-0A35DFB22A75}"/>
                </a:ext>
              </a:extLst>
            </p:cNvPr>
            <p:cNvSpPr/>
            <p:nvPr/>
          </p:nvSpPr>
          <p:spPr>
            <a:xfrm>
              <a:off x="104775" y="3667688"/>
              <a:ext cx="6600825" cy="960870"/>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内核</a:t>
              </a:r>
            </a:p>
          </p:txBody>
        </p:sp>
        <p:sp>
          <p:nvSpPr>
            <p:cNvPr id="4" name="矩形: 圆角 3">
              <a:extLst>
                <a:ext uri="{FF2B5EF4-FFF2-40B4-BE49-F238E27FC236}">
                  <a16:creationId xmlns:a16="http://schemas.microsoft.com/office/drawing/2014/main" id="{7A5BABBF-2CD2-407B-69DD-16CF583B30A2}"/>
                </a:ext>
              </a:extLst>
            </p:cNvPr>
            <p:cNvSpPr/>
            <p:nvPr/>
          </p:nvSpPr>
          <p:spPr>
            <a:xfrm>
              <a:off x="1268014" y="2210523"/>
              <a:ext cx="2279493"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xf86-video-fbdev</a:t>
              </a:r>
              <a:endParaRPr lang="zh-CN" altLang="en-US" dirty="0">
                <a:latin typeface="Consolas" panose="020B0609020204030204" pitchFamily="49" charset="0"/>
              </a:endParaRPr>
            </a:p>
          </p:txBody>
        </p:sp>
        <p:sp>
          <p:nvSpPr>
            <p:cNvPr id="6" name="矩形: 圆角 5">
              <a:extLst>
                <a:ext uri="{FF2B5EF4-FFF2-40B4-BE49-F238E27FC236}">
                  <a16:creationId xmlns:a16="http://schemas.microsoft.com/office/drawing/2014/main" id="{CF7E3B69-6E23-CADD-A055-66F35536EA17}"/>
                </a:ext>
              </a:extLst>
            </p:cNvPr>
            <p:cNvSpPr/>
            <p:nvPr/>
          </p:nvSpPr>
          <p:spPr>
            <a:xfrm>
              <a:off x="942975" y="3907808"/>
              <a:ext cx="112394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fbdev</a:t>
              </a:r>
              <a:endParaRPr lang="zh-CN" altLang="en-US" dirty="0">
                <a:latin typeface="Consolas" panose="020B0609020204030204" pitchFamily="49" charset="0"/>
              </a:endParaRPr>
            </a:p>
          </p:txBody>
        </p:sp>
        <p:sp>
          <p:nvSpPr>
            <p:cNvPr id="8" name="文本框 7">
              <a:extLst>
                <a:ext uri="{FF2B5EF4-FFF2-40B4-BE49-F238E27FC236}">
                  <a16:creationId xmlns:a16="http://schemas.microsoft.com/office/drawing/2014/main" id="{7F038A97-9553-B8B7-E020-5651CE0E4395}"/>
                </a:ext>
              </a:extLst>
            </p:cNvPr>
            <p:cNvSpPr txBox="1"/>
            <p:nvPr/>
          </p:nvSpPr>
          <p:spPr>
            <a:xfrm>
              <a:off x="2586349" y="3058883"/>
              <a:ext cx="2640211" cy="338554"/>
            </a:xfrm>
            <a:prstGeom prst="rect">
              <a:avLst/>
            </a:prstGeom>
            <a:noFill/>
          </p:spPr>
          <p:txBody>
            <a:bodyPr wrap="square">
              <a:spAutoFit/>
            </a:bodyPr>
            <a:lstStyle/>
            <a:p>
              <a:r>
                <a:rPr lang="en-US" altLang="zh-CN" sz="1600" dirty="0">
                  <a:latin typeface="Consolas" panose="020B0609020204030204" pitchFamily="49" charset="0"/>
                </a:rPr>
                <a:t>/dev/input/event{0,1}</a:t>
              </a:r>
            </a:p>
          </p:txBody>
        </p:sp>
        <p:cxnSp>
          <p:nvCxnSpPr>
            <p:cNvPr id="10" name="直接连接符 9">
              <a:extLst>
                <a:ext uri="{FF2B5EF4-FFF2-40B4-BE49-F238E27FC236}">
                  <a16:creationId xmlns:a16="http://schemas.microsoft.com/office/drawing/2014/main" id="{F9F3D1EC-6D63-34D7-7D34-9E282BAE9DD6}"/>
                </a:ext>
              </a:extLst>
            </p:cNvPr>
            <p:cNvCxnSpPr>
              <a:cxnSpLocks/>
            </p:cNvCxnSpPr>
            <p:nvPr/>
          </p:nvCxnSpPr>
          <p:spPr>
            <a:xfrm>
              <a:off x="104775" y="3552825"/>
              <a:ext cx="6600825"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F19CA0F5-7B4B-4003-F7FC-E9CBE981CDDC}"/>
                </a:ext>
              </a:extLst>
            </p:cNvPr>
            <p:cNvSpPr/>
            <p:nvPr/>
          </p:nvSpPr>
          <p:spPr>
            <a:xfrm>
              <a:off x="767354" y="5021565"/>
              <a:ext cx="962026"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帧缓冲</a:t>
              </a:r>
            </a:p>
          </p:txBody>
        </p:sp>
        <p:sp>
          <p:nvSpPr>
            <p:cNvPr id="20" name="矩形: 圆角 19">
              <a:extLst>
                <a:ext uri="{FF2B5EF4-FFF2-40B4-BE49-F238E27FC236}">
                  <a16:creationId xmlns:a16="http://schemas.microsoft.com/office/drawing/2014/main" id="{0678F45C-B585-DD1A-1465-D1098D817E15}"/>
                </a:ext>
              </a:extLst>
            </p:cNvPr>
            <p:cNvSpPr/>
            <p:nvPr/>
          </p:nvSpPr>
          <p:spPr>
            <a:xfrm>
              <a:off x="2066924" y="5021564"/>
              <a:ext cx="1547813"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显示控制器</a:t>
              </a:r>
            </a:p>
          </p:txBody>
        </p:sp>
        <p:cxnSp>
          <p:nvCxnSpPr>
            <p:cNvPr id="24" name="直接箭头连接符 23">
              <a:extLst>
                <a:ext uri="{FF2B5EF4-FFF2-40B4-BE49-F238E27FC236}">
                  <a16:creationId xmlns:a16="http://schemas.microsoft.com/office/drawing/2014/main" id="{23A380FC-4B43-EFBD-62FF-B86428FB0B36}"/>
                </a:ext>
              </a:extLst>
            </p:cNvPr>
            <p:cNvCxnSpPr>
              <a:cxnSpLocks/>
              <a:stCxn id="4" idx="2"/>
              <a:endCxn id="6" idx="0"/>
            </p:cNvCxnSpPr>
            <p:nvPr/>
          </p:nvCxnSpPr>
          <p:spPr>
            <a:xfrm flipH="1">
              <a:off x="1504949" y="2748686"/>
              <a:ext cx="902811" cy="115912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AF151836-4745-B1AE-F553-71483D377612}"/>
                </a:ext>
              </a:extLst>
            </p:cNvPr>
            <p:cNvCxnSpPr>
              <a:cxnSpLocks/>
              <a:stCxn id="6" idx="2"/>
              <a:endCxn id="17" idx="0"/>
            </p:cNvCxnSpPr>
            <p:nvPr/>
          </p:nvCxnSpPr>
          <p:spPr>
            <a:xfrm flipH="1">
              <a:off x="1248367" y="4445971"/>
              <a:ext cx="256583" cy="57559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8485B7BE-BD66-49F5-A8CD-888D4DFA523F}"/>
                </a:ext>
              </a:extLst>
            </p:cNvPr>
            <p:cNvCxnSpPr>
              <a:cxnSpLocks/>
              <a:stCxn id="6" idx="2"/>
              <a:endCxn id="20" idx="0"/>
            </p:cNvCxnSpPr>
            <p:nvPr/>
          </p:nvCxnSpPr>
          <p:spPr>
            <a:xfrm>
              <a:off x="1504950" y="4445971"/>
              <a:ext cx="1335881" cy="5755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矩形: 圆角 36">
              <a:extLst>
                <a:ext uri="{FF2B5EF4-FFF2-40B4-BE49-F238E27FC236}">
                  <a16:creationId xmlns:a16="http://schemas.microsoft.com/office/drawing/2014/main" id="{7A7BF0FA-E8E6-194A-9201-F51AC76E7BA9}"/>
                </a:ext>
              </a:extLst>
            </p:cNvPr>
            <p:cNvSpPr/>
            <p:nvPr/>
          </p:nvSpPr>
          <p:spPr>
            <a:xfrm>
              <a:off x="4752975" y="3879041"/>
              <a:ext cx="1209675"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event</a:t>
              </a:r>
              <a:endParaRPr lang="zh-CN" altLang="en-US" dirty="0">
                <a:latin typeface="Consolas" panose="020B0609020204030204" pitchFamily="49" charset="0"/>
              </a:endParaRPr>
            </a:p>
          </p:txBody>
        </p:sp>
        <p:sp>
          <p:nvSpPr>
            <p:cNvPr id="40" name="矩形: 圆角 39">
              <a:extLst>
                <a:ext uri="{FF2B5EF4-FFF2-40B4-BE49-F238E27FC236}">
                  <a16:creationId xmlns:a16="http://schemas.microsoft.com/office/drawing/2014/main" id="{015748F9-B173-8B41-7D64-D0FDC6611BEA}"/>
                </a:ext>
              </a:extLst>
            </p:cNvPr>
            <p:cNvSpPr/>
            <p:nvPr/>
          </p:nvSpPr>
          <p:spPr>
            <a:xfrm>
              <a:off x="4600574" y="5032977"/>
              <a:ext cx="83819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鼠标</a:t>
              </a:r>
            </a:p>
          </p:txBody>
        </p:sp>
        <p:sp>
          <p:nvSpPr>
            <p:cNvPr id="41" name="矩形: 圆角 40">
              <a:extLst>
                <a:ext uri="{FF2B5EF4-FFF2-40B4-BE49-F238E27FC236}">
                  <a16:creationId xmlns:a16="http://schemas.microsoft.com/office/drawing/2014/main" id="{5D9D52EC-E840-EFA5-A627-A9402F0BE349}"/>
                </a:ext>
              </a:extLst>
            </p:cNvPr>
            <p:cNvSpPr/>
            <p:nvPr/>
          </p:nvSpPr>
          <p:spPr>
            <a:xfrm>
              <a:off x="5560814" y="5032977"/>
              <a:ext cx="838199"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键盘</a:t>
              </a:r>
            </a:p>
          </p:txBody>
        </p:sp>
        <p:cxnSp>
          <p:nvCxnSpPr>
            <p:cNvPr id="44" name="直接箭头连接符 43">
              <a:extLst>
                <a:ext uri="{FF2B5EF4-FFF2-40B4-BE49-F238E27FC236}">
                  <a16:creationId xmlns:a16="http://schemas.microsoft.com/office/drawing/2014/main" id="{D91990E5-5349-B6FE-85A6-8DCA443B9450}"/>
                </a:ext>
              </a:extLst>
            </p:cNvPr>
            <p:cNvCxnSpPr>
              <a:cxnSpLocks/>
              <a:stCxn id="37" idx="2"/>
              <a:endCxn id="40" idx="0"/>
            </p:cNvCxnSpPr>
            <p:nvPr/>
          </p:nvCxnSpPr>
          <p:spPr>
            <a:xfrm flipH="1">
              <a:off x="5019674" y="4417204"/>
              <a:ext cx="338139" cy="615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8B96BDE5-0BF1-F0B0-551D-3E78E4FEBECA}"/>
                </a:ext>
              </a:extLst>
            </p:cNvPr>
            <p:cNvCxnSpPr>
              <a:cxnSpLocks/>
              <a:stCxn id="37" idx="2"/>
              <a:endCxn id="41" idx="0"/>
            </p:cNvCxnSpPr>
            <p:nvPr/>
          </p:nvCxnSpPr>
          <p:spPr>
            <a:xfrm>
              <a:off x="5357813" y="4417204"/>
              <a:ext cx="622101" cy="6157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4249FFAA-D56D-78B4-F66A-97119E4B6AF4}"/>
                </a:ext>
              </a:extLst>
            </p:cNvPr>
            <p:cNvSpPr txBox="1"/>
            <p:nvPr/>
          </p:nvSpPr>
          <p:spPr>
            <a:xfrm>
              <a:off x="803576" y="3069030"/>
              <a:ext cx="1171574" cy="338554"/>
            </a:xfrm>
            <a:prstGeom prst="rect">
              <a:avLst/>
            </a:prstGeom>
            <a:noFill/>
          </p:spPr>
          <p:txBody>
            <a:bodyPr wrap="square">
              <a:spAutoFit/>
            </a:bodyPr>
            <a:lstStyle/>
            <a:p>
              <a:r>
                <a:rPr lang="en-US" altLang="zh-CN" sz="1600" dirty="0">
                  <a:latin typeface="Consolas" panose="020B0609020204030204" pitchFamily="49" charset="0"/>
                </a:rPr>
                <a:t>/dev/fb0</a:t>
              </a:r>
            </a:p>
          </p:txBody>
        </p:sp>
        <p:cxnSp>
          <p:nvCxnSpPr>
            <p:cNvPr id="55" name="直接箭头连接符 54">
              <a:extLst>
                <a:ext uri="{FF2B5EF4-FFF2-40B4-BE49-F238E27FC236}">
                  <a16:creationId xmlns:a16="http://schemas.microsoft.com/office/drawing/2014/main" id="{7F88A41A-9EB4-D2AC-C68E-C5A477CC125C}"/>
                </a:ext>
              </a:extLst>
            </p:cNvPr>
            <p:cNvCxnSpPr>
              <a:cxnSpLocks/>
              <a:stCxn id="17" idx="3"/>
              <a:endCxn id="20" idx="1"/>
            </p:cNvCxnSpPr>
            <p:nvPr/>
          </p:nvCxnSpPr>
          <p:spPr>
            <a:xfrm flipV="1">
              <a:off x="1729380" y="5290646"/>
              <a:ext cx="337544"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ECE7D613-3D28-4F4C-4C96-F36AFBD9FF5F}"/>
                </a:ext>
              </a:extLst>
            </p:cNvPr>
            <p:cNvCxnSpPr>
              <a:cxnSpLocks/>
              <a:endCxn id="61" idx="0"/>
            </p:cNvCxnSpPr>
            <p:nvPr/>
          </p:nvCxnSpPr>
          <p:spPr>
            <a:xfrm>
              <a:off x="2840830" y="5571140"/>
              <a:ext cx="1" cy="65057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矩形: 圆角 60">
              <a:extLst>
                <a:ext uri="{FF2B5EF4-FFF2-40B4-BE49-F238E27FC236}">
                  <a16:creationId xmlns:a16="http://schemas.microsoft.com/office/drawing/2014/main" id="{36FEEF14-A3A7-12D5-3E99-1884F236C4E6}"/>
                </a:ext>
              </a:extLst>
            </p:cNvPr>
            <p:cNvSpPr/>
            <p:nvPr/>
          </p:nvSpPr>
          <p:spPr>
            <a:xfrm>
              <a:off x="2066924" y="6221713"/>
              <a:ext cx="1547813"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显示器</a:t>
              </a:r>
            </a:p>
          </p:txBody>
        </p:sp>
        <p:sp>
          <p:nvSpPr>
            <p:cNvPr id="2" name="矩形: 圆角 1">
              <a:extLst>
                <a:ext uri="{FF2B5EF4-FFF2-40B4-BE49-F238E27FC236}">
                  <a16:creationId xmlns:a16="http://schemas.microsoft.com/office/drawing/2014/main" id="{68B33716-AF1D-823E-C545-DA9A250432F6}"/>
                </a:ext>
              </a:extLst>
            </p:cNvPr>
            <p:cNvSpPr/>
            <p:nvPr/>
          </p:nvSpPr>
          <p:spPr>
            <a:xfrm>
              <a:off x="2128837" y="1345848"/>
              <a:ext cx="1666875"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xserver</a:t>
              </a:r>
              <a:endParaRPr lang="zh-CN" altLang="en-US" dirty="0">
                <a:latin typeface="Consolas" panose="020B0609020204030204" pitchFamily="49" charset="0"/>
              </a:endParaRPr>
            </a:p>
          </p:txBody>
        </p:sp>
        <p:sp>
          <p:nvSpPr>
            <p:cNvPr id="3" name="矩形: 圆角 2">
              <a:extLst>
                <a:ext uri="{FF2B5EF4-FFF2-40B4-BE49-F238E27FC236}">
                  <a16:creationId xmlns:a16="http://schemas.microsoft.com/office/drawing/2014/main" id="{85770AC6-495B-F351-7477-15D8373D88F3}"/>
                </a:ext>
              </a:extLst>
            </p:cNvPr>
            <p:cNvSpPr/>
            <p:nvPr/>
          </p:nvSpPr>
          <p:spPr>
            <a:xfrm>
              <a:off x="3722826" y="2210523"/>
              <a:ext cx="2417476" cy="5381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xf86-input-evdev</a:t>
              </a:r>
              <a:endParaRPr lang="zh-CN" altLang="en-US" dirty="0">
                <a:latin typeface="Consolas" panose="020B0609020204030204" pitchFamily="49" charset="0"/>
              </a:endParaRPr>
            </a:p>
          </p:txBody>
        </p:sp>
        <p:cxnSp>
          <p:nvCxnSpPr>
            <p:cNvPr id="11" name="直接箭头连接符 10">
              <a:extLst>
                <a:ext uri="{FF2B5EF4-FFF2-40B4-BE49-F238E27FC236}">
                  <a16:creationId xmlns:a16="http://schemas.microsoft.com/office/drawing/2014/main" id="{E65ABD7F-FDCE-B921-3A6C-BA1886A59DD2}"/>
                </a:ext>
              </a:extLst>
            </p:cNvPr>
            <p:cNvCxnSpPr>
              <a:cxnSpLocks/>
              <a:stCxn id="3" idx="2"/>
              <a:endCxn id="37" idx="0"/>
            </p:cNvCxnSpPr>
            <p:nvPr/>
          </p:nvCxnSpPr>
          <p:spPr>
            <a:xfrm>
              <a:off x="4931564" y="2748686"/>
              <a:ext cx="426248" cy="113035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5ED83067-E447-3DB3-9AC9-45F1CF2B96C5}"/>
                </a:ext>
              </a:extLst>
            </p:cNvPr>
            <p:cNvCxnSpPr>
              <a:cxnSpLocks/>
              <a:stCxn id="2" idx="2"/>
              <a:endCxn id="4" idx="0"/>
            </p:cNvCxnSpPr>
            <p:nvPr/>
          </p:nvCxnSpPr>
          <p:spPr>
            <a:xfrm flipH="1">
              <a:off x="2407760" y="1884012"/>
              <a:ext cx="554515" cy="32651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FF32F33D-A713-7EBA-EC17-967123329AE1}"/>
                </a:ext>
              </a:extLst>
            </p:cNvPr>
            <p:cNvCxnSpPr>
              <a:cxnSpLocks/>
              <a:stCxn id="2" idx="2"/>
              <a:endCxn id="3" idx="0"/>
            </p:cNvCxnSpPr>
            <p:nvPr/>
          </p:nvCxnSpPr>
          <p:spPr>
            <a:xfrm>
              <a:off x="2962275" y="1884012"/>
              <a:ext cx="1969289" cy="32651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矩形: 圆角 17">
              <a:extLst>
                <a:ext uri="{FF2B5EF4-FFF2-40B4-BE49-F238E27FC236}">
                  <a16:creationId xmlns:a16="http://schemas.microsoft.com/office/drawing/2014/main" id="{D6AB4B35-8FA3-D077-775F-60F27CB6EA13}"/>
                </a:ext>
              </a:extLst>
            </p:cNvPr>
            <p:cNvSpPr/>
            <p:nvPr/>
          </p:nvSpPr>
          <p:spPr>
            <a:xfrm>
              <a:off x="1167705" y="351072"/>
              <a:ext cx="1646039" cy="5314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sp>
          <p:nvSpPr>
            <p:cNvPr id="19" name="矩形: 圆角 18">
              <a:extLst>
                <a:ext uri="{FF2B5EF4-FFF2-40B4-BE49-F238E27FC236}">
                  <a16:creationId xmlns:a16="http://schemas.microsoft.com/office/drawing/2014/main" id="{5FAF8A3A-8A38-1C67-3A9A-420E0E6F208A}"/>
                </a:ext>
              </a:extLst>
            </p:cNvPr>
            <p:cNvSpPr/>
            <p:nvPr/>
          </p:nvSpPr>
          <p:spPr>
            <a:xfrm>
              <a:off x="2942778" y="347438"/>
              <a:ext cx="1646039" cy="53143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cxnSp>
          <p:nvCxnSpPr>
            <p:cNvPr id="29" name="直接箭头连接符 28">
              <a:extLst>
                <a:ext uri="{FF2B5EF4-FFF2-40B4-BE49-F238E27FC236}">
                  <a16:creationId xmlns:a16="http://schemas.microsoft.com/office/drawing/2014/main" id="{1596E330-26CF-3431-14DD-2BBD0F134DFB}"/>
                </a:ext>
              </a:extLst>
            </p:cNvPr>
            <p:cNvCxnSpPr>
              <a:cxnSpLocks/>
              <a:stCxn id="18" idx="2"/>
              <a:endCxn id="2" idx="0"/>
            </p:cNvCxnSpPr>
            <p:nvPr/>
          </p:nvCxnSpPr>
          <p:spPr>
            <a:xfrm>
              <a:off x="1990725" y="882508"/>
              <a:ext cx="971550" cy="46334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45CF0296-9EA9-BF20-38B5-AC6FEEAC8034}"/>
                </a:ext>
              </a:extLst>
            </p:cNvPr>
            <p:cNvCxnSpPr>
              <a:cxnSpLocks/>
              <a:stCxn id="19" idx="2"/>
              <a:endCxn id="2" idx="0"/>
            </p:cNvCxnSpPr>
            <p:nvPr/>
          </p:nvCxnSpPr>
          <p:spPr>
            <a:xfrm flipH="1">
              <a:off x="2962275" y="878874"/>
              <a:ext cx="803523" cy="46697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6" name="文本框 35">
              <a:extLst>
                <a:ext uri="{FF2B5EF4-FFF2-40B4-BE49-F238E27FC236}">
                  <a16:creationId xmlns:a16="http://schemas.microsoft.com/office/drawing/2014/main" id="{DCEEF691-F23B-4E0C-84DF-770B7D809FE9}"/>
                </a:ext>
              </a:extLst>
            </p:cNvPr>
            <p:cNvSpPr txBox="1"/>
            <p:nvPr/>
          </p:nvSpPr>
          <p:spPr>
            <a:xfrm>
              <a:off x="899435" y="958658"/>
              <a:ext cx="1234216" cy="443768"/>
            </a:xfrm>
            <a:prstGeom prst="rect">
              <a:avLst/>
            </a:prstGeom>
            <a:solidFill>
              <a:srgbClr val="CCECFF">
                <a:alpha val="50196"/>
              </a:srgbClr>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r>
                <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X11 </a:t>
              </a:r>
              <a:r>
                <a:rPr lang="zh-CN" altLang="en-U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协议</a:t>
              </a:r>
              <a:endPar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38" name="文本框 37">
              <a:extLst>
                <a:ext uri="{FF2B5EF4-FFF2-40B4-BE49-F238E27FC236}">
                  <a16:creationId xmlns:a16="http://schemas.microsoft.com/office/drawing/2014/main" id="{F556A2BE-5488-0C3B-D53B-0E1EC764B61D}"/>
                </a:ext>
              </a:extLst>
            </p:cNvPr>
            <p:cNvSpPr txBox="1"/>
            <p:nvPr/>
          </p:nvSpPr>
          <p:spPr>
            <a:xfrm>
              <a:off x="2102345" y="3960531"/>
              <a:ext cx="2051523" cy="443768"/>
            </a:xfrm>
            <a:prstGeom prst="rect">
              <a:avLst/>
            </a:prstGeom>
            <a:noFill/>
          </p:spPr>
          <p:txBody>
            <a:bodyPr wrap="square">
              <a:spAutoFit/>
            </a:bodyPr>
            <a:lstStyle/>
            <a:p>
              <a:r>
                <a:rPr lang="en-US" altLang="zh-CN" sz="1600" dirty="0">
                  <a:latin typeface="Consolas" panose="020B0609020204030204" pitchFamily="49" charset="0"/>
                </a:rPr>
                <a:t>e.g. </a:t>
              </a:r>
              <a:r>
                <a:rPr lang="en-US" altLang="zh-CN" i="1" dirty="0" err="1">
                  <a:latin typeface="Consolas" panose="020B0609020204030204" pitchFamily="49" charset="0"/>
                </a:rPr>
                <a:t>vesafb</a:t>
              </a:r>
              <a:endParaRPr lang="zh-CN" altLang="en-US" i="1" dirty="0"/>
            </a:p>
          </p:txBody>
        </p:sp>
      </p:grpSp>
      <p:sp>
        <p:nvSpPr>
          <p:cNvPr id="56" name="标题 1">
            <a:extLst>
              <a:ext uri="{FF2B5EF4-FFF2-40B4-BE49-F238E27FC236}">
                <a16:creationId xmlns:a16="http://schemas.microsoft.com/office/drawing/2014/main" id="{46E1E75B-5173-E942-C41F-50F3C8933769}"/>
              </a:ext>
            </a:extLst>
          </p:cNvPr>
          <p:cNvSpPr>
            <a:spLocks noGrp="1"/>
          </p:cNvSpPr>
          <p:nvPr>
            <p:ph type="title"/>
          </p:nvPr>
        </p:nvSpPr>
        <p:spPr>
          <a:xfrm>
            <a:off x="838200" y="365125"/>
            <a:ext cx="10515600" cy="1325563"/>
          </a:xfrm>
        </p:spPr>
        <p:txBody>
          <a:bodyPr/>
          <a:lstStyle/>
          <a:p>
            <a:r>
              <a:rPr lang="en-US" altLang="zh-CN" dirty="0"/>
              <a:t>X </a:t>
            </a:r>
            <a:r>
              <a:rPr lang="zh-CN" altLang="en-US" dirty="0"/>
              <a:t>窗口系统</a:t>
            </a:r>
          </a:p>
        </p:txBody>
      </p:sp>
      <p:sp>
        <p:nvSpPr>
          <p:cNvPr id="60" name="内容占位符 2">
            <a:extLst>
              <a:ext uri="{FF2B5EF4-FFF2-40B4-BE49-F238E27FC236}">
                <a16:creationId xmlns:a16="http://schemas.microsoft.com/office/drawing/2014/main" id="{7CA66F7C-1A03-E7D4-1716-3AFE05171438}"/>
              </a:ext>
            </a:extLst>
          </p:cNvPr>
          <p:cNvSpPr>
            <a:spLocks noGrp="1"/>
          </p:cNvSpPr>
          <p:nvPr>
            <p:ph idx="1"/>
          </p:nvPr>
        </p:nvSpPr>
        <p:spPr>
          <a:xfrm>
            <a:off x="7719198" y="1825625"/>
            <a:ext cx="3634602" cy="4351338"/>
          </a:xfrm>
        </p:spPr>
        <p:txBody>
          <a:bodyPr>
            <a:normAutofit/>
          </a:bodyPr>
          <a:lstStyle/>
          <a:p>
            <a:pPr>
              <a:lnSpc>
                <a:spcPct val="100000"/>
              </a:lnSpc>
              <a:spcBef>
                <a:spcPts val="0"/>
              </a:spcBef>
              <a:defRPr/>
            </a:pPr>
            <a:r>
              <a:rPr lang="zh-CN" altLang="en-US" dirty="0"/>
              <a:t>两个 </a:t>
            </a:r>
            <a:r>
              <a:rPr lang="en-US" altLang="zh-CN" dirty="0"/>
              <a:t>App </a:t>
            </a:r>
            <a:r>
              <a:rPr lang="zh-CN" altLang="en-US" dirty="0"/>
              <a:t>可以作为 </a:t>
            </a:r>
            <a:r>
              <a:rPr lang="en-US" altLang="zh-CN" dirty="0"/>
              <a:t>X </a:t>
            </a:r>
            <a:r>
              <a:rPr lang="zh-CN" altLang="en-US" dirty="0"/>
              <a:t>客户端同时显示在屏幕上</a:t>
            </a:r>
            <a:endParaRPr lang="en-US" altLang="zh-CN" dirty="0"/>
          </a:p>
          <a:p>
            <a:pPr>
              <a:lnSpc>
                <a:spcPct val="100000"/>
              </a:lnSpc>
              <a:spcBef>
                <a:spcPts val="0"/>
              </a:spcBef>
              <a:defRPr/>
            </a:pPr>
            <a:r>
              <a:rPr lang="en-US" altLang="zh-CN" dirty="0"/>
              <a:t>App </a:t>
            </a:r>
            <a:r>
              <a:rPr lang="zh-CN" altLang="en-US" dirty="0"/>
              <a:t>需要</a:t>
            </a:r>
            <a:r>
              <a:rPr lang="zh-CN" altLang="en-US" u="sng" dirty="0"/>
              <a:t>自己决定</a:t>
            </a:r>
            <a:r>
              <a:rPr lang="zh-CN" altLang="en-US" dirty="0"/>
              <a:t>在屏幕的什么位置显示</a:t>
            </a:r>
            <a:endParaRPr lang="en-US" altLang="zh-CN" dirty="0"/>
          </a:p>
          <a:p>
            <a:pPr>
              <a:lnSpc>
                <a:spcPct val="100000"/>
              </a:lnSpc>
              <a:spcBef>
                <a:spcPts val="0"/>
              </a:spcBef>
              <a:defRPr/>
            </a:pPr>
            <a:r>
              <a:rPr lang="en-US" altLang="zh-CN" dirty="0"/>
              <a:t>App </a:t>
            </a:r>
            <a:r>
              <a:rPr lang="zh-CN" altLang="en-US" dirty="0"/>
              <a:t>作为 </a:t>
            </a:r>
            <a:r>
              <a:rPr lang="en-US" altLang="zh-CN" dirty="0"/>
              <a:t>X </a:t>
            </a:r>
            <a:r>
              <a:rPr lang="zh-CN" altLang="en-US" dirty="0"/>
              <a:t>客户端，只需要和 </a:t>
            </a:r>
            <a:r>
              <a:rPr lang="en-US" altLang="zh-CN" dirty="0"/>
              <a:t>X </a:t>
            </a:r>
            <a:r>
              <a:rPr lang="zh-CN" altLang="en-US" dirty="0"/>
              <a:t>服务器打交道，即可在屏幕绘制并处理用户输入</a:t>
            </a:r>
            <a:endParaRPr lang="en-US" altLang="zh-CN" dirty="0"/>
          </a:p>
          <a:p>
            <a:endParaRPr lang="zh-CN" altLang="en-US" dirty="0"/>
          </a:p>
          <a:p>
            <a:endParaRPr lang="en-US" altLang="zh-CN" dirty="0"/>
          </a:p>
        </p:txBody>
      </p:sp>
    </p:spTree>
    <p:extLst>
      <p:ext uri="{BB962C8B-B14F-4D97-AF65-F5344CB8AC3E}">
        <p14:creationId xmlns:p14="http://schemas.microsoft.com/office/powerpoint/2010/main" val="1387883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893AF-D991-3449-3055-B512A901BA7F}"/>
              </a:ext>
            </a:extLst>
          </p:cNvPr>
          <p:cNvSpPr>
            <a:spLocks noGrp="1"/>
          </p:cNvSpPr>
          <p:nvPr>
            <p:ph type="title"/>
          </p:nvPr>
        </p:nvSpPr>
        <p:spPr/>
        <p:txBody>
          <a:bodyPr/>
          <a:lstStyle/>
          <a:p>
            <a:r>
              <a:rPr lang="en-US" altLang="zh-CN" dirty="0"/>
              <a:t>X </a:t>
            </a:r>
            <a:r>
              <a:rPr lang="zh-CN" altLang="en-US" dirty="0"/>
              <a:t>窗口系统</a:t>
            </a:r>
          </a:p>
        </p:txBody>
      </p:sp>
      <p:sp>
        <p:nvSpPr>
          <p:cNvPr id="3" name="内容占位符 2">
            <a:extLst>
              <a:ext uri="{FF2B5EF4-FFF2-40B4-BE49-F238E27FC236}">
                <a16:creationId xmlns:a16="http://schemas.microsoft.com/office/drawing/2014/main" id="{B44C3E09-1A7D-C484-BF14-A089EAF0E3FE}"/>
              </a:ext>
            </a:extLst>
          </p:cNvPr>
          <p:cNvSpPr>
            <a:spLocks noGrp="1"/>
          </p:cNvSpPr>
          <p:nvPr>
            <p:ph idx="1"/>
          </p:nvPr>
        </p:nvSpPr>
        <p:spPr/>
        <p:txBody>
          <a:bodyPr/>
          <a:lstStyle/>
          <a:p>
            <a:r>
              <a:rPr lang="zh-CN" altLang="en-US" dirty="0"/>
              <a:t>绝大多数用户希望添加标题栏、最大最小化等窗口管理功能</a:t>
            </a:r>
            <a:endParaRPr lang="en-US" altLang="zh-CN" dirty="0"/>
          </a:p>
          <a:p>
            <a:r>
              <a:rPr lang="zh-CN" altLang="en-US" dirty="0"/>
              <a:t>窗口管理器 </a:t>
            </a:r>
            <a:r>
              <a:rPr lang="en-US" altLang="zh-CN" dirty="0"/>
              <a:t>(Window Manager)</a:t>
            </a:r>
            <a:r>
              <a:rPr lang="zh-CN" altLang="en-US" dirty="0"/>
              <a:t>：一个特殊的 </a:t>
            </a:r>
            <a:r>
              <a:rPr lang="en-US" altLang="zh-CN" dirty="0"/>
              <a:t>X </a:t>
            </a:r>
            <a:r>
              <a:rPr lang="zh-CN" altLang="en-US" dirty="0"/>
              <a:t>客户端程序</a:t>
            </a:r>
            <a:endParaRPr lang="en-US" altLang="zh-CN" dirty="0"/>
          </a:p>
          <a:p>
            <a:r>
              <a:rPr lang="zh-CN" altLang="en-US" dirty="0"/>
              <a:t>窗口管理器通过 </a:t>
            </a:r>
            <a:r>
              <a:rPr lang="en-US" altLang="zh-CN" dirty="0"/>
              <a:t>X </a:t>
            </a:r>
            <a:r>
              <a:rPr lang="zh-CN" altLang="en-US" dirty="0"/>
              <a:t>服务器截获其它程序的相关请求并将其作为自己窗口的子窗口来实现标题栏绘制、最小化最大化按钮等功能</a:t>
            </a:r>
            <a:endParaRPr lang="en-US" altLang="zh-CN" dirty="0"/>
          </a:p>
          <a:p>
            <a:endParaRPr lang="zh-CN" altLang="en-US" dirty="0"/>
          </a:p>
        </p:txBody>
      </p:sp>
    </p:spTree>
    <p:extLst>
      <p:ext uri="{BB962C8B-B14F-4D97-AF65-F5344CB8AC3E}">
        <p14:creationId xmlns:p14="http://schemas.microsoft.com/office/powerpoint/2010/main" val="126440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77BB3237-D902-81EA-E96A-9FAC05E5A843}"/>
              </a:ext>
            </a:extLst>
          </p:cNvPr>
          <p:cNvSpPr/>
          <p:nvPr/>
        </p:nvSpPr>
        <p:spPr>
          <a:xfrm>
            <a:off x="241299" y="1690688"/>
            <a:ext cx="6984999" cy="62499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客户端</a:t>
            </a:r>
          </a:p>
        </p:txBody>
      </p:sp>
      <p:sp>
        <p:nvSpPr>
          <p:cNvPr id="16" name="矩形 15">
            <a:extLst>
              <a:ext uri="{FF2B5EF4-FFF2-40B4-BE49-F238E27FC236}">
                <a16:creationId xmlns:a16="http://schemas.microsoft.com/office/drawing/2014/main" id="{A4DD865F-2419-5D69-8C7B-1BAACB846EB1}"/>
              </a:ext>
            </a:extLst>
          </p:cNvPr>
          <p:cNvSpPr/>
          <p:nvPr/>
        </p:nvSpPr>
        <p:spPr>
          <a:xfrm>
            <a:off x="241300" y="2457438"/>
            <a:ext cx="6984999" cy="129633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服务端</a:t>
            </a:r>
          </a:p>
        </p:txBody>
      </p:sp>
      <p:sp>
        <p:nvSpPr>
          <p:cNvPr id="42" name="矩形 41">
            <a:extLst>
              <a:ext uri="{FF2B5EF4-FFF2-40B4-BE49-F238E27FC236}">
                <a16:creationId xmlns:a16="http://schemas.microsoft.com/office/drawing/2014/main" id="{8C342B8F-E222-1963-A07F-1F25CC9173D8}"/>
              </a:ext>
            </a:extLst>
          </p:cNvPr>
          <p:cNvSpPr/>
          <p:nvPr/>
        </p:nvSpPr>
        <p:spPr>
          <a:xfrm>
            <a:off x="4197450" y="5251112"/>
            <a:ext cx="3028850" cy="74357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外设</a:t>
            </a:r>
          </a:p>
        </p:txBody>
      </p:sp>
      <p:sp>
        <p:nvSpPr>
          <p:cNvPr id="22" name="矩形 21">
            <a:extLst>
              <a:ext uri="{FF2B5EF4-FFF2-40B4-BE49-F238E27FC236}">
                <a16:creationId xmlns:a16="http://schemas.microsoft.com/office/drawing/2014/main" id="{4273EBAB-FFAC-4C10-32A3-90AC7ADBDFEC}"/>
              </a:ext>
            </a:extLst>
          </p:cNvPr>
          <p:cNvSpPr/>
          <p:nvPr/>
        </p:nvSpPr>
        <p:spPr>
          <a:xfrm>
            <a:off x="241300" y="5251112"/>
            <a:ext cx="3870476" cy="743578"/>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显卡</a:t>
            </a:r>
          </a:p>
        </p:txBody>
      </p:sp>
      <p:sp>
        <p:nvSpPr>
          <p:cNvPr id="21" name="矩形 20">
            <a:extLst>
              <a:ext uri="{FF2B5EF4-FFF2-40B4-BE49-F238E27FC236}">
                <a16:creationId xmlns:a16="http://schemas.microsoft.com/office/drawing/2014/main" id="{1741225F-04C5-4C5F-6AB0-0A35DFB22A75}"/>
              </a:ext>
            </a:extLst>
          </p:cNvPr>
          <p:cNvSpPr/>
          <p:nvPr/>
        </p:nvSpPr>
        <p:spPr>
          <a:xfrm>
            <a:off x="241299" y="4366960"/>
            <a:ext cx="6985001" cy="743577"/>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内核</a:t>
            </a:r>
          </a:p>
        </p:txBody>
      </p:sp>
      <p:sp>
        <p:nvSpPr>
          <p:cNvPr id="4" name="矩形: 圆角 3">
            <a:extLst>
              <a:ext uri="{FF2B5EF4-FFF2-40B4-BE49-F238E27FC236}">
                <a16:creationId xmlns:a16="http://schemas.microsoft.com/office/drawing/2014/main" id="{7A5BABBF-2CD2-407B-69DD-16CF583B30A2}"/>
              </a:ext>
            </a:extLst>
          </p:cNvPr>
          <p:cNvSpPr/>
          <p:nvPr/>
        </p:nvSpPr>
        <p:spPr>
          <a:xfrm>
            <a:off x="1472240" y="3239321"/>
            <a:ext cx="2412162"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xf86-video-fbdev</a:t>
            </a:r>
            <a:endParaRPr lang="zh-CN" altLang="en-US" dirty="0">
              <a:latin typeface="Consolas" panose="020B0609020204030204" pitchFamily="49" charset="0"/>
            </a:endParaRPr>
          </a:p>
        </p:txBody>
      </p:sp>
      <p:sp>
        <p:nvSpPr>
          <p:cNvPr id="6" name="矩形: 圆角 5">
            <a:extLst>
              <a:ext uri="{FF2B5EF4-FFF2-40B4-BE49-F238E27FC236}">
                <a16:creationId xmlns:a16="http://schemas.microsoft.com/office/drawing/2014/main" id="{CF7E3B69-6E23-CADD-A055-66F35536EA17}"/>
              </a:ext>
            </a:extLst>
          </p:cNvPr>
          <p:cNvSpPr/>
          <p:nvPr/>
        </p:nvSpPr>
        <p:spPr>
          <a:xfrm>
            <a:off x="1128283" y="4552779"/>
            <a:ext cx="1189364"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fbdev</a:t>
            </a:r>
            <a:endParaRPr lang="zh-CN" altLang="en-US" dirty="0">
              <a:latin typeface="Consolas" panose="020B0609020204030204" pitchFamily="49" charset="0"/>
            </a:endParaRPr>
          </a:p>
        </p:txBody>
      </p:sp>
      <p:sp>
        <p:nvSpPr>
          <p:cNvPr id="8" name="文本框 7">
            <a:extLst>
              <a:ext uri="{FF2B5EF4-FFF2-40B4-BE49-F238E27FC236}">
                <a16:creationId xmlns:a16="http://schemas.microsoft.com/office/drawing/2014/main" id="{7F038A97-9553-B8B7-E020-5651CE0E4395}"/>
              </a:ext>
            </a:extLst>
          </p:cNvPr>
          <p:cNvSpPr txBox="1"/>
          <p:nvPr/>
        </p:nvSpPr>
        <p:spPr>
          <a:xfrm>
            <a:off x="2867304" y="3895832"/>
            <a:ext cx="2793874" cy="261993"/>
          </a:xfrm>
          <a:prstGeom prst="rect">
            <a:avLst/>
          </a:prstGeom>
          <a:noFill/>
        </p:spPr>
        <p:txBody>
          <a:bodyPr wrap="square">
            <a:spAutoFit/>
          </a:bodyPr>
          <a:lstStyle/>
          <a:p>
            <a:r>
              <a:rPr lang="en-US" altLang="zh-CN" sz="1600" dirty="0">
                <a:latin typeface="Consolas" panose="020B0609020204030204" pitchFamily="49" charset="0"/>
              </a:rPr>
              <a:t>/dev/input/event{0,1}</a:t>
            </a:r>
          </a:p>
        </p:txBody>
      </p:sp>
      <p:cxnSp>
        <p:nvCxnSpPr>
          <p:cNvPr id="10" name="直接连接符 9">
            <a:extLst>
              <a:ext uri="{FF2B5EF4-FFF2-40B4-BE49-F238E27FC236}">
                <a16:creationId xmlns:a16="http://schemas.microsoft.com/office/drawing/2014/main" id="{F9F3D1EC-6D63-34D7-7D34-9E282BAE9DD6}"/>
              </a:ext>
            </a:extLst>
          </p:cNvPr>
          <p:cNvCxnSpPr>
            <a:cxnSpLocks/>
          </p:cNvCxnSpPr>
          <p:nvPr/>
        </p:nvCxnSpPr>
        <p:spPr>
          <a:xfrm>
            <a:off x="241299" y="4278073"/>
            <a:ext cx="6985001"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F19CA0F5-7B4B-4003-F7FC-E9CBE981CDDC}"/>
              </a:ext>
            </a:extLst>
          </p:cNvPr>
          <p:cNvSpPr/>
          <p:nvPr/>
        </p:nvSpPr>
        <p:spPr>
          <a:xfrm>
            <a:off x="942441" y="5414669"/>
            <a:ext cx="1018017"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帧缓冲</a:t>
            </a:r>
          </a:p>
        </p:txBody>
      </p:sp>
      <p:sp>
        <p:nvSpPr>
          <p:cNvPr id="20" name="矩形: 圆角 19">
            <a:extLst>
              <a:ext uri="{FF2B5EF4-FFF2-40B4-BE49-F238E27FC236}">
                <a16:creationId xmlns:a16="http://schemas.microsoft.com/office/drawing/2014/main" id="{0678F45C-B585-DD1A-1465-D1098D817E15}"/>
              </a:ext>
            </a:extLst>
          </p:cNvPr>
          <p:cNvSpPr/>
          <p:nvPr/>
        </p:nvSpPr>
        <p:spPr>
          <a:xfrm>
            <a:off x="2317647" y="5414669"/>
            <a:ext cx="1637898"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显示控制器</a:t>
            </a:r>
          </a:p>
        </p:txBody>
      </p:sp>
      <p:cxnSp>
        <p:nvCxnSpPr>
          <p:cNvPr id="24" name="直接箭头连接符 23">
            <a:extLst>
              <a:ext uri="{FF2B5EF4-FFF2-40B4-BE49-F238E27FC236}">
                <a16:creationId xmlns:a16="http://schemas.microsoft.com/office/drawing/2014/main" id="{23A380FC-4B43-EFBD-62FF-B86428FB0B36}"/>
              </a:ext>
            </a:extLst>
          </p:cNvPr>
          <p:cNvCxnSpPr>
            <a:cxnSpLocks/>
            <a:stCxn id="4" idx="2"/>
            <a:endCxn id="6" idx="0"/>
          </p:cNvCxnSpPr>
          <p:nvPr/>
        </p:nvCxnSpPr>
        <p:spPr>
          <a:xfrm flipH="1">
            <a:off x="1722965" y="3655783"/>
            <a:ext cx="955356" cy="89699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直接箭头连接符 25">
            <a:extLst>
              <a:ext uri="{FF2B5EF4-FFF2-40B4-BE49-F238E27FC236}">
                <a16:creationId xmlns:a16="http://schemas.microsoft.com/office/drawing/2014/main" id="{AF151836-4745-B1AE-F553-71483D377612}"/>
              </a:ext>
            </a:extLst>
          </p:cNvPr>
          <p:cNvCxnSpPr>
            <a:cxnSpLocks/>
            <a:stCxn id="6" idx="2"/>
            <a:endCxn id="17" idx="0"/>
          </p:cNvCxnSpPr>
          <p:nvPr/>
        </p:nvCxnSpPr>
        <p:spPr>
          <a:xfrm flipH="1">
            <a:off x="1451449" y="4969241"/>
            <a:ext cx="271516" cy="44542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8" name="直接箭头连接符 27">
            <a:extLst>
              <a:ext uri="{FF2B5EF4-FFF2-40B4-BE49-F238E27FC236}">
                <a16:creationId xmlns:a16="http://schemas.microsoft.com/office/drawing/2014/main" id="{8485B7BE-BD66-49F5-A8CD-888D4DFA523F}"/>
              </a:ext>
            </a:extLst>
          </p:cNvPr>
          <p:cNvCxnSpPr>
            <a:cxnSpLocks/>
            <a:stCxn id="6" idx="2"/>
            <a:endCxn id="20" idx="0"/>
          </p:cNvCxnSpPr>
          <p:nvPr/>
        </p:nvCxnSpPr>
        <p:spPr>
          <a:xfrm>
            <a:off x="1722966" y="4969241"/>
            <a:ext cx="1413631" cy="44542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7" name="矩形: 圆角 36">
            <a:extLst>
              <a:ext uri="{FF2B5EF4-FFF2-40B4-BE49-F238E27FC236}">
                <a16:creationId xmlns:a16="http://schemas.microsoft.com/office/drawing/2014/main" id="{7A7BF0FA-E8E6-194A-9201-F51AC76E7BA9}"/>
              </a:ext>
            </a:extLst>
          </p:cNvPr>
          <p:cNvSpPr/>
          <p:nvPr/>
        </p:nvSpPr>
        <p:spPr>
          <a:xfrm>
            <a:off x="5160030" y="4530518"/>
            <a:ext cx="1280080"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event</a:t>
            </a:r>
            <a:endParaRPr lang="zh-CN" altLang="en-US" dirty="0">
              <a:latin typeface="Consolas" panose="020B0609020204030204" pitchFamily="49" charset="0"/>
            </a:endParaRPr>
          </a:p>
        </p:txBody>
      </p:sp>
      <p:sp>
        <p:nvSpPr>
          <p:cNvPr id="40" name="矩形: 圆角 39">
            <a:extLst>
              <a:ext uri="{FF2B5EF4-FFF2-40B4-BE49-F238E27FC236}">
                <a16:creationId xmlns:a16="http://schemas.microsoft.com/office/drawing/2014/main" id="{015748F9-B173-8B41-7D64-D0FDC6611BEA}"/>
              </a:ext>
            </a:extLst>
          </p:cNvPr>
          <p:cNvSpPr/>
          <p:nvPr/>
        </p:nvSpPr>
        <p:spPr>
          <a:xfrm>
            <a:off x="4998759" y="5423501"/>
            <a:ext cx="886983"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鼠标</a:t>
            </a:r>
          </a:p>
        </p:txBody>
      </p:sp>
      <p:sp>
        <p:nvSpPr>
          <p:cNvPr id="41" name="矩形: 圆角 40">
            <a:extLst>
              <a:ext uri="{FF2B5EF4-FFF2-40B4-BE49-F238E27FC236}">
                <a16:creationId xmlns:a16="http://schemas.microsoft.com/office/drawing/2014/main" id="{5D9D52EC-E840-EFA5-A627-A9402F0BE349}"/>
              </a:ext>
            </a:extLst>
          </p:cNvPr>
          <p:cNvSpPr/>
          <p:nvPr/>
        </p:nvSpPr>
        <p:spPr>
          <a:xfrm>
            <a:off x="6014886" y="5423501"/>
            <a:ext cx="886983"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键盘</a:t>
            </a:r>
          </a:p>
        </p:txBody>
      </p:sp>
      <p:cxnSp>
        <p:nvCxnSpPr>
          <p:cNvPr id="44" name="直接箭头连接符 43">
            <a:extLst>
              <a:ext uri="{FF2B5EF4-FFF2-40B4-BE49-F238E27FC236}">
                <a16:creationId xmlns:a16="http://schemas.microsoft.com/office/drawing/2014/main" id="{D91990E5-5349-B6FE-85A6-8DCA443B9450}"/>
              </a:ext>
            </a:extLst>
          </p:cNvPr>
          <p:cNvCxnSpPr>
            <a:cxnSpLocks/>
            <a:stCxn id="37" idx="2"/>
            <a:endCxn id="40" idx="0"/>
          </p:cNvCxnSpPr>
          <p:nvPr/>
        </p:nvCxnSpPr>
        <p:spPr>
          <a:xfrm flipH="1">
            <a:off x="5442251" y="4946980"/>
            <a:ext cx="357819" cy="476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6" name="直接箭头连接符 45">
            <a:extLst>
              <a:ext uri="{FF2B5EF4-FFF2-40B4-BE49-F238E27FC236}">
                <a16:creationId xmlns:a16="http://schemas.microsoft.com/office/drawing/2014/main" id="{8B96BDE5-0BF1-F0B0-551D-3E78E4FEBECA}"/>
              </a:ext>
            </a:extLst>
          </p:cNvPr>
          <p:cNvCxnSpPr>
            <a:cxnSpLocks/>
            <a:stCxn id="37" idx="2"/>
            <a:endCxn id="41" idx="0"/>
          </p:cNvCxnSpPr>
          <p:nvPr/>
        </p:nvCxnSpPr>
        <p:spPr>
          <a:xfrm>
            <a:off x="5800070" y="4946980"/>
            <a:ext cx="658308" cy="47652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0" name="文本框 49">
            <a:extLst>
              <a:ext uri="{FF2B5EF4-FFF2-40B4-BE49-F238E27FC236}">
                <a16:creationId xmlns:a16="http://schemas.microsoft.com/office/drawing/2014/main" id="{4249FFAA-D56D-78B4-F66A-97119E4B6AF4}"/>
              </a:ext>
            </a:extLst>
          </p:cNvPr>
          <p:cNvSpPr txBox="1"/>
          <p:nvPr/>
        </p:nvSpPr>
        <p:spPr>
          <a:xfrm>
            <a:off x="980771" y="3903684"/>
            <a:ext cx="1239761" cy="261993"/>
          </a:xfrm>
          <a:prstGeom prst="rect">
            <a:avLst/>
          </a:prstGeom>
          <a:noFill/>
        </p:spPr>
        <p:txBody>
          <a:bodyPr wrap="square">
            <a:spAutoFit/>
          </a:bodyPr>
          <a:lstStyle/>
          <a:p>
            <a:r>
              <a:rPr lang="en-US" altLang="zh-CN" sz="1600" dirty="0">
                <a:latin typeface="Consolas" panose="020B0609020204030204" pitchFamily="49" charset="0"/>
              </a:rPr>
              <a:t>/dev/fb0</a:t>
            </a:r>
          </a:p>
        </p:txBody>
      </p:sp>
      <p:cxnSp>
        <p:nvCxnSpPr>
          <p:cNvPr id="55" name="直接箭头连接符 54">
            <a:extLst>
              <a:ext uri="{FF2B5EF4-FFF2-40B4-BE49-F238E27FC236}">
                <a16:creationId xmlns:a16="http://schemas.microsoft.com/office/drawing/2014/main" id="{7F88A41A-9EB4-D2AC-C68E-C5A477CC125C}"/>
              </a:ext>
            </a:extLst>
          </p:cNvPr>
          <p:cNvCxnSpPr>
            <a:cxnSpLocks/>
            <a:stCxn id="17" idx="3"/>
            <a:endCxn id="20" idx="1"/>
          </p:cNvCxnSpPr>
          <p:nvPr/>
        </p:nvCxnSpPr>
        <p:spPr>
          <a:xfrm flipV="1">
            <a:off x="1960458" y="5622900"/>
            <a:ext cx="357189" cy="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ECE7D613-3D28-4F4C-4C96-F36AFBD9FF5F}"/>
              </a:ext>
            </a:extLst>
          </p:cNvPr>
          <p:cNvCxnSpPr>
            <a:cxnSpLocks/>
            <a:endCxn id="61" idx="0"/>
          </p:cNvCxnSpPr>
          <p:nvPr/>
        </p:nvCxnSpPr>
        <p:spPr>
          <a:xfrm>
            <a:off x="3136596" y="5839963"/>
            <a:ext cx="1" cy="50345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矩形: 圆角 60">
            <a:extLst>
              <a:ext uri="{FF2B5EF4-FFF2-40B4-BE49-F238E27FC236}">
                <a16:creationId xmlns:a16="http://schemas.microsoft.com/office/drawing/2014/main" id="{36FEEF14-A3A7-12D5-3E99-1884F236C4E6}"/>
              </a:ext>
            </a:extLst>
          </p:cNvPr>
          <p:cNvSpPr/>
          <p:nvPr/>
        </p:nvSpPr>
        <p:spPr>
          <a:xfrm>
            <a:off x="2317647" y="6343414"/>
            <a:ext cx="1637898"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显示器</a:t>
            </a:r>
          </a:p>
        </p:txBody>
      </p:sp>
      <p:sp>
        <p:nvSpPr>
          <p:cNvPr id="2" name="矩形: 圆角 1">
            <a:extLst>
              <a:ext uri="{FF2B5EF4-FFF2-40B4-BE49-F238E27FC236}">
                <a16:creationId xmlns:a16="http://schemas.microsoft.com/office/drawing/2014/main" id="{68B33716-AF1D-823E-C545-DA9A250432F6}"/>
              </a:ext>
            </a:extLst>
          </p:cNvPr>
          <p:cNvSpPr/>
          <p:nvPr/>
        </p:nvSpPr>
        <p:spPr>
          <a:xfrm>
            <a:off x="2383164" y="2570185"/>
            <a:ext cx="1763889"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xserver</a:t>
            </a:r>
            <a:endParaRPr lang="zh-CN" altLang="en-US" dirty="0">
              <a:latin typeface="Consolas" panose="020B0609020204030204" pitchFamily="49" charset="0"/>
            </a:endParaRPr>
          </a:p>
        </p:txBody>
      </p:sp>
      <p:sp>
        <p:nvSpPr>
          <p:cNvPr id="3" name="矩形: 圆角 2">
            <a:extLst>
              <a:ext uri="{FF2B5EF4-FFF2-40B4-BE49-F238E27FC236}">
                <a16:creationId xmlns:a16="http://schemas.microsoft.com/office/drawing/2014/main" id="{85770AC6-495B-F351-7477-15D8373D88F3}"/>
              </a:ext>
            </a:extLst>
          </p:cNvPr>
          <p:cNvSpPr/>
          <p:nvPr/>
        </p:nvSpPr>
        <p:spPr>
          <a:xfrm>
            <a:off x="4069925" y="3239321"/>
            <a:ext cx="2558176" cy="4164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xf86-input-evdev</a:t>
            </a:r>
            <a:endParaRPr lang="zh-CN" altLang="en-US" dirty="0">
              <a:latin typeface="Consolas" panose="020B0609020204030204" pitchFamily="49" charset="0"/>
            </a:endParaRPr>
          </a:p>
        </p:txBody>
      </p:sp>
      <p:cxnSp>
        <p:nvCxnSpPr>
          <p:cNvPr id="11" name="直接箭头连接符 10">
            <a:extLst>
              <a:ext uri="{FF2B5EF4-FFF2-40B4-BE49-F238E27FC236}">
                <a16:creationId xmlns:a16="http://schemas.microsoft.com/office/drawing/2014/main" id="{E65ABD7F-FDCE-B921-3A6C-BA1886A59DD2}"/>
              </a:ext>
            </a:extLst>
          </p:cNvPr>
          <p:cNvCxnSpPr>
            <a:cxnSpLocks/>
            <a:stCxn id="3" idx="2"/>
            <a:endCxn id="37" idx="0"/>
          </p:cNvCxnSpPr>
          <p:nvPr/>
        </p:nvCxnSpPr>
        <p:spPr>
          <a:xfrm>
            <a:off x="5349013" y="3655783"/>
            <a:ext cx="451056" cy="8747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5ED83067-E447-3DB3-9AC9-45F1CF2B96C5}"/>
              </a:ext>
            </a:extLst>
          </p:cNvPr>
          <p:cNvCxnSpPr>
            <a:cxnSpLocks/>
            <a:stCxn id="2" idx="2"/>
            <a:endCxn id="4" idx="0"/>
          </p:cNvCxnSpPr>
          <p:nvPr/>
        </p:nvCxnSpPr>
        <p:spPr>
          <a:xfrm flipH="1">
            <a:off x="2678321" y="2986648"/>
            <a:ext cx="586788" cy="25267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FF32F33D-A713-7EBA-EC17-967123329AE1}"/>
              </a:ext>
            </a:extLst>
          </p:cNvPr>
          <p:cNvCxnSpPr>
            <a:cxnSpLocks/>
            <a:stCxn id="2" idx="2"/>
            <a:endCxn id="3" idx="0"/>
          </p:cNvCxnSpPr>
          <p:nvPr/>
        </p:nvCxnSpPr>
        <p:spPr>
          <a:xfrm>
            <a:off x="3265109" y="2986648"/>
            <a:ext cx="2083904" cy="25267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18" name="矩形: 圆角 17">
            <a:extLst>
              <a:ext uri="{FF2B5EF4-FFF2-40B4-BE49-F238E27FC236}">
                <a16:creationId xmlns:a16="http://schemas.microsoft.com/office/drawing/2014/main" id="{D6AB4B35-8FA3-D077-775F-60F27CB6EA13}"/>
              </a:ext>
            </a:extLst>
          </p:cNvPr>
          <p:cNvSpPr/>
          <p:nvPr/>
        </p:nvSpPr>
        <p:spPr>
          <a:xfrm>
            <a:off x="1366093" y="1800369"/>
            <a:ext cx="1741840" cy="411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sp>
        <p:nvSpPr>
          <p:cNvPr id="19" name="矩形: 圆角 18">
            <a:extLst>
              <a:ext uri="{FF2B5EF4-FFF2-40B4-BE49-F238E27FC236}">
                <a16:creationId xmlns:a16="http://schemas.microsoft.com/office/drawing/2014/main" id="{5FAF8A3A-8A38-1C67-3A9A-420E0E6F208A}"/>
              </a:ext>
            </a:extLst>
          </p:cNvPr>
          <p:cNvSpPr/>
          <p:nvPr/>
        </p:nvSpPr>
        <p:spPr>
          <a:xfrm>
            <a:off x="3244477" y="1797557"/>
            <a:ext cx="1741840" cy="411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cxnSp>
        <p:nvCxnSpPr>
          <p:cNvPr id="29" name="直接箭头连接符 28">
            <a:extLst>
              <a:ext uri="{FF2B5EF4-FFF2-40B4-BE49-F238E27FC236}">
                <a16:creationId xmlns:a16="http://schemas.microsoft.com/office/drawing/2014/main" id="{1596E330-26CF-3431-14DD-2BBD0F134DFB}"/>
              </a:ext>
            </a:extLst>
          </p:cNvPr>
          <p:cNvCxnSpPr>
            <a:cxnSpLocks/>
            <a:stCxn id="18" idx="2"/>
            <a:endCxn id="2" idx="0"/>
          </p:cNvCxnSpPr>
          <p:nvPr/>
        </p:nvCxnSpPr>
        <p:spPr>
          <a:xfrm>
            <a:off x="2237014" y="2211625"/>
            <a:ext cx="1028095" cy="35856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45CF0296-9EA9-BF20-38B5-AC6FEEAC8034}"/>
              </a:ext>
            </a:extLst>
          </p:cNvPr>
          <p:cNvCxnSpPr>
            <a:cxnSpLocks/>
            <a:stCxn id="19" idx="2"/>
            <a:endCxn id="2" idx="0"/>
          </p:cNvCxnSpPr>
          <p:nvPr/>
        </p:nvCxnSpPr>
        <p:spPr>
          <a:xfrm flipH="1">
            <a:off x="3265109" y="2208813"/>
            <a:ext cx="850289" cy="36137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36" name="文本框 35">
            <a:extLst>
              <a:ext uri="{FF2B5EF4-FFF2-40B4-BE49-F238E27FC236}">
                <a16:creationId xmlns:a16="http://schemas.microsoft.com/office/drawing/2014/main" id="{DCEEF691-F23B-4E0C-84DF-770B7D809FE9}"/>
              </a:ext>
            </a:extLst>
          </p:cNvPr>
          <p:cNvSpPr txBox="1"/>
          <p:nvPr/>
        </p:nvSpPr>
        <p:spPr>
          <a:xfrm>
            <a:off x="1082209" y="2270555"/>
            <a:ext cx="1306049" cy="343414"/>
          </a:xfrm>
          <a:prstGeom prst="rect">
            <a:avLst/>
          </a:prstGeom>
          <a:solidFill>
            <a:srgbClr val="CCECFF">
              <a:alpha val="50196"/>
            </a:srgbClr>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r>
              <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X11 </a:t>
            </a:r>
            <a:r>
              <a:rPr lang="zh-CN" altLang="en-U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协议</a:t>
            </a:r>
            <a:endPar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38" name="文本框 37">
            <a:extLst>
              <a:ext uri="{FF2B5EF4-FFF2-40B4-BE49-F238E27FC236}">
                <a16:creationId xmlns:a16="http://schemas.microsoft.com/office/drawing/2014/main" id="{F556A2BE-5488-0C3B-D53B-0E1EC764B61D}"/>
              </a:ext>
            </a:extLst>
          </p:cNvPr>
          <p:cNvSpPr txBox="1"/>
          <p:nvPr/>
        </p:nvSpPr>
        <p:spPr>
          <a:xfrm>
            <a:off x="2355130" y="4593579"/>
            <a:ext cx="2170924" cy="343414"/>
          </a:xfrm>
          <a:prstGeom prst="rect">
            <a:avLst/>
          </a:prstGeom>
          <a:noFill/>
        </p:spPr>
        <p:txBody>
          <a:bodyPr wrap="square">
            <a:spAutoFit/>
          </a:bodyPr>
          <a:lstStyle/>
          <a:p>
            <a:r>
              <a:rPr lang="en-US" altLang="zh-CN" sz="1600" dirty="0">
                <a:latin typeface="Consolas" panose="020B0609020204030204" pitchFamily="49" charset="0"/>
              </a:rPr>
              <a:t>e.g. </a:t>
            </a:r>
            <a:r>
              <a:rPr lang="en-US" altLang="zh-CN" i="1" dirty="0" err="1">
                <a:latin typeface="Consolas" panose="020B0609020204030204" pitchFamily="49" charset="0"/>
              </a:rPr>
              <a:t>vesafb</a:t>
            </a:r>
            <a:endParaRPr lang="zh-CN" altLang="en-US" i="1" dirty="0"/>
          </a:p>
        </p:txBody>
      </p:sp>
      <p:sp>
        <p:nvSpPr>
          <p:cNvPr id="56" name="标题 1">
            <a:extLst>
              <a:ext uri="{FF2B5EF4-FFF2-40B4-BE49-F238E27FC236}">
                <a16:creationId xmlns:a16="http://schemas.microsoft.com/office/drawing/2014/main" id="{46E1E75B-5173-E942-C41F-50F3C8933769}"/>
              </a:ext>
            </a:extLst>
          </p:cNvPr>
          <p:cNvSpPr>
            <a:spLocks noGrp="1"/>
          </p:cNvSpPr>
          <p:nvPr>
            <p:ph type="title"/>
          </p:nvPr>
        </p:nvSpPr>
        <p:spPr>
          <a:xfrm>
            <a:off x="838200" y="365125"/>
            <a:ext cx="10515600" cy="1325563"/>
          </a:xfrm>
        </p:spPr>
        <p:txBody>
          <a:bodyPr/>
          <a:lstStyle/>
          <a:p>
            <a:r>
              <a:rPr lang="en-US" altLang="zh-CN" dirty="0"/>
              <a:t>X </a:t>
            </a:r>
            <a:r>
              <a:rPr lang="zh-CN" altLang="en-US" dirty="0"/>
              <a:t>窗口系统</a:t>
            </a:r>
          </a:p>
        </p:txBody>
      </p:sp>
      <p:sp>
        <p:nvSpPr>
          <p:cNvPr id="60" name="内容占位符 2">
            <a:extLst>
              <a:ext uri="{FF2B5EF4-FFF2-40B4-BE49-F238E27FC236}">
                <a16:creationId xmlns:a16="http://schemas.microsoft.com/office/drawing/2014/main" id="{7CA66F7C-1A03-E7D4-1716-3AFE05171438}"/>
              </a:ext>
            </a:extLst>
          </p:cNvPr>
          <p:cNvSpPr>
            <a:spLocks noGrp="1"/>
          </p:cNvSpPr>
          <p:nvPr>
            <p:ph idx="1"/>
          </p:nvPr>
        </p:nvSpPr>
        <p:spPr>
          <a:xfrm>
            <a:off x="7719198" y="1825625"/>
            <a:ext cx="3634602" cy="4351338"/>
          </a:xfrm>
        </p:spPr>
        <p:txBody>
          <a:bodyPr>
            <a:normAutofit/>
          </a:bodyPr>
          <a:lstStyle/>
          <a:p>
            <a:pPr>
              <a:lnSpc>
                <a:spcPct val="100000"/>
              </a:lnSpc>
              <a:spcBef>
                <a:spcPts val="0"/>
              </a:spcBef>
              <a:defRPr/>
            </a:pPr>
            <a:r>
              <a:rPr lang="zh-CN" altLang="en-US" dirty="0"/>
              <a:t>利用窗口管理器，可以通过用户的交互来进行窗口管理</a:t>
            </a:r>
          </a:p>
          <a:p>
            <a:endParaRPr lang="en-US" altLang="zh-CN" dirty="0"/>
          </a:p>
        </p:txBody>
      </p:sp>
      <p:sp>
        <p:nvSpPr>
          <p:cNvPr id="5" name="矩形: 圆角 4">
            <a:extLst>
              <a:ext uri="{FF2B5EF4-FFF2-40B4-BE49-F238E27FC236}">
                <a16:creationId xmlns:a16="http://schemas.microsoft.com/office/drawing/2014/main" id="{C2521472-BC54-C0B9-3339-82285D619E9C}"/>
              </a:ext>
            </a:extLst>
          </p:cNvPr>
          <p:cNvSpPr/>
          <p:nvPr/>
        </p:nvSpPr>
        <p:spPr>
          <a:xfrm>
            <a:off x="5184238" y="1794043"/>
            <a:ext cx="1741840" cy="41125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Consolas" panose="020B0609020204030204" pitchFamily="49" charset="0"/>
              </a:rPr>
              <a:t>窗口管理器</a:t>
            </a:r>
          </a:p>
        </p:txBody>
      </p:sp>
      <p:cxnSp>
        <p:nvCxnSpPr>
          <p:cNvPr id="7" name="直接箭头连接符 6">
            <a:extLst>
              <a:ext uri="{FF2B5EF4-FFF2-40B4-BE49-F238E27FC236}">
                <a16:creationId xmlns:a16="http://schemas.microsoft.com/office/drawing/2014/main" id="{B554BC11-68C0-6902-CA3E-C67BD4579D5D}"/>
              </a:ext>
            </a:extLst>
          </p:cNvPr>
          <p:cNvCxnSpPr>
            <a:cxnSpLocks/>
            <a:stCxn id="5" idx="2"/>
            <a:endCxn id="2" idx="3"/>
          </p:cNvCxnSpPr>
          <p:nvPr/>
        </p:nvCxnSpPr>
        <p:spPr>
          <a:xfrm flipH="1">
            <a:off x="4147053" y="2205299"/>
            <a:ext cx="1908105" cy="57311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5928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4E0D54-ADFE-4030-38F2-D3C879374A03}"/>
              </a:ext>
            </a:extLst>
          </p:cNvPr>
          <p:cNvSpPr>
            <a:spLocks noGrp="1"/>
          </p:cNvSpPr>
          <p:nvPr>
            <p:ph type="title"/>
          </p:nvPr>
        </p:nvSpPr>
        <p:spPr/>
        <p:txBody>
          <a:bodyPr/>
          <a:lstStyle/>
          <a:p>
            <a:r>
              <a:rPr lang="en-US" altLang="zh-CN" dirty="0"/>
              <a:t>X </a:t>
            </a:r>
            <a:r>
              <a:rPr lang="zh-CN" altLang="en-US" dirty="0"/>
              <a:t>窗口系统</a:t>
            </a:r>
          </a:p>
        </p:txBody>
      </p:sp>
      <p:pic>
        <p:nvPicPr>
          <p:cNvPr id="5" name="内容占位符 4">
            <a:extLst>
              <a:ext uri="{FF2B5EF4-FFF2-40B4-BE49-F238E27FC236}">
                <a16:creationId xmlns:a16="http://schemas.microsoft.com/office/drawing/2014/main" id="{1EDED42D-203E-B09F-3FEF-7898C73098CE}"/>
              </a:ext>
            </a:extLst>
          </p:cNvPr>
          <p:cNvPicPr>
            <a:picLocks noGrp="1" noChangeAspect="1"/>
          </p:cNvPicPr>
          <p:nvPr>
            <p:ph idx="1"/>
          </p:nvPr>
        </p:nvPicPr>
        <p:blipFill>
          <a:blip r:embed="rId3"/>
          <a:stretch>
            <a:fillRect/>
          </a:stretch>
        </p:blipFill>
        <p:spPr>
          <a:xfrm>
            <a:off x="1295244" y="1825625"/>
            <a:ext cx="2176738" cy="2375688"/>
          </a:xfrm>
        </p:spPr>
      </p:pic>
      <p:sp>
        <p:nvSpPr>
          <p:cNvPr id="6" name="内容占位符 2">
            <a:extLst>
              <a:ext uri="{FF2B5EF4-FFF2-40B4-BE49-F238E27FC236}">
                <a16:creationId xmlns:a16="http://schemas.microsoft.com/office/drawing/2014/main" id="{45DA07C5-A4AF-1FE8-67CF-C7095A07A0D4}"/>
              </a:ext>
            </a:extLst>
          </p:cNvPr>
          <p:cNvSpPr txBox="1">
            <a:spLocks/>
          </p:cNvSpPr>
          <p:nvPr/>
        </p:nvSpPr>
        <p:spPr>
          <a:xfrm>
            <a:off x="4445000" y="1825625"/>
            <a:ext cx="7467600" cy="46672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defRPr/>
            </a:pPr>
            <a:r>
              <a:rPr lang="en-US" altLang="zh-CN" i="1" dirty="0" err="1"/>
              <a:t>xlogo</a:t>
            </a:r>
            <a:r>
              <a:rPr lang="en-US" altLang="zh-CN" dirty="0"/>
              <a:t>: </a:t>
            </a:r>
            <a:r>
              <a:rPr lang="zh-CN" altLang="en-US" dirty="0"/>
              <a:t>最简单的 </a:t>
            </a:r>
            <a:r>
              <a:rPr lang="en-US" altLang="zh-CN" dirty="0"/>
              <a:t>X </a:t>
            </a:r>
            <a:r>
              <a:rPr lang="zh-CN" altLang="en-US" dirty="0"/>
              <a:t>客户端示例程序</a:t>
            </a:r>
            <a:endParaRPr lang="en-US" altLang="zh-CN" dirty="0"/>
          </a:p>
          <a:p>
            <a:pPr lvl="1">
              <a:lnSpc>
                <a:spcPct val="100000"/>
              </a:lnSpc>
              <a:spcBef>
                <a:spcPts val="0"/>
              </a:spcBef>
              <a:defRPr/>
            </a:pPr>
            <a:r>
              <a:rPr lang="en-US" altLang="zh-CN" u="sng" dirty="0">
                <a:hlinkClick r:id="rId4"/>
              </a:rPr>
              <a:t>https://gitlab.freedesktop.org/xorg/app/xlogo</a:t>
            </a:r>
            <a:endParaRPr lang="en-US" altLang="zh-CN" u="sng" dirty="0"/>
          </a:p>
          <a:p>
            <a:pPr lvl="1">
              <a:lnSpc>
                <a:spcPct val="100000"/>
              </a:lnSpc>
              <a:spcBef>
                <a:spcPts val="0"/>
              </a:spcBef>
              <a:defRPr/>
            </a:pPr>
            <a:endParaRPr lang="en-US" altLang="zh-CN" u="sng" dirty="0"/>
          </a:p>
          <a:p>
            <a:pPr lvl="1">
              <a:lnSpc>
                <a:spcPct val="100000"/>
              </a:lnSpc>
              <a:spcBef>
                <a:spcPts val="0"/>
              </a:spcBef>
              <a:defRPr/>
            </a:pPr>
            <a:endParaRPr lang="en-US" altLang="zh-CN" dirty="0"/>
          </a:p>
          <a:p>
            <a:pPr>
              <a:lnSpc>
                <a:spcPct val="100000"/>
              </a:lnSpc>
              <a:spcBef>
                <a:spcPts val="0"/>
              </a:spcBef>
              <a:defRPr/>
            </a:pPr>
            <a:endParaRPr lang="en-US" altLang="zh-CN" dirty="0"/>
          </a:p>
          <a:p>
            <a:pPr>
              <a:lnSpc>
                <a:spcPct val="100000"/>
              </a:lnSpc>
              <a:spcBef>
                <a:spcPts val="0"/>
              </a:spcBef>
              <a:defRPr/>
            </a:pPr>
            <a:endParaRPr lang="en-US" altLang="zh-CN" dirty="0"/>
          </a:p>
          <a:p>
            <a:pPr marL="0" indent="0">
              <a:lnSpc>
                <a:spcPct val="100000"/>
              </a:lnSpc>
              <a:spcBef>
                <a:spcPts val="0"/>
              </a:spcBef>
              <a:buNone/>
              <a:defRPr/>
            </a:pPr>
            <a:endParaRPr lang="en-US" altLang="zh-CN" dirty="0"/>
          </a:p>
          <a:p>
            <a:pPr>
              <a:lnSpc>
                <a:spcPct val="100000"/>
              </a:lnSpc>
              <a:spcBef>
                <a:spcPts val="0"/>
              </a:spcBef>
              <a:defRPr/>
            </a:pPr>
            <a:endParaRPr lang="en-US" altLang="zh-CN" dirty="0"/>
          </a:p>
          <a:p>
            <a:pPr>
              <a:lnSpc>
                <a:spcPct val="100000"/>
              </a:lnSpc>
              <a:spcBef>
                <a:spcPts val="0"/>
              </a:spcBef>
              <a:defRPr/>
            </a:pPr>
            <a:r>
              <a:rPr lang="en-US" altLang="zh-CN" dirty="0" err="1"/>
              <a:t>xeyes</a:t>
            </a:r>
            <a:r>
              <a:rPr lang="en-US" altLang="zh-CN" dirty="0"/>
              <a:t>: </a:t>
            </a:r>
            <a:r>
              <a:rPr lang="zh-CN" altLang="en-US" dirty="0"/>
              <a:t>眼睛跟着鼠标走的示例程序</a:t>
            </a:r>
            <a:endParaRPr lang="en-US" altLang="zh-CN" dirty="0"/>
          </a:p>
          <a:p>
            <a:pPr lvl="1">
              <a:lnSpc>
                <a:spcPct val="100000"/>
              </a:lnSpc>
              <a:spcBef>
                <a:spcPts val="0"/>
              </a:spcBef>
              <a:defRPr/>
            </a:pPr>
            <a:r>
              <a:rPr lang="en-US" altLang="zh-CN" dirty="0">
                <a:hlinkClick r:id="rId5"/>
              </a:rPr>
              <a:t>https://gitlab.freedesktop.org/xorg/app/xeyes</a:t>
            </a:r>
            <a:endParaRPr lang="en-US" altLang="zh-CN" dirty="0"/>
          </a:p>
          <a:p>
            <a:pPr lvl="1">
              <a:lnSpc>
                <a:spcPct val="100000"/>
              </a:lnSpc>
              <a:spcBef>
                <a:spcPts val="0"/>
              </a:spcBef>
              <a:defRPr/>
            </a:pPr>
            <a:endParaRPr lang="en-US" altLang="zh-CN" dirty="0"/>
          </a:p>
        </p:txBody>
      </p:sp>
      <p:pic>
        <p:nvPicPr>
          <p:cNvPr id="8" name="图片 7">
            <a:extLst>
              <a:ext uri="{FF2B5EF4-FFF2-40B4-BE49-F238E27FC236}">
                <a16:creationId xmlns:a16="http://schemas.microsoft.com/office/drawing/2014/main" id="{25F4C512-2813-7D12-8BE4-4746A636432C}"/>
              </a:ext>
            </a:extLst>
          </p:cNvPr>
          <p:cNvPicPr>
            <a:picLocks noChangeAspect="1"/>
          </p:cNvPicPr>
          <p:nvPr/>
        </p:nvPicPr>
        <p:blipFill>
          <a:blip r:embed="rId6"/>
          <a:stretch>
            <a:fillRect/>
          </a:stretch>
        </p:blipFill>
        <p:spPr>
          <a:xfrm>
            <a:off x="1363589" y="5006728"/>
            <a:ext cx="1943371" cy="1209844"/>
          </a:xfrm>
          <a:prstGeom prst="rect">
            <a:avLst/>
          </a:prstGeom>
        </p:spPr>
      </p:pic>
    </p:spTree>
    <p:extLst>
      <p:ext uri="{BB962C8B-B14F-4D97-AF65-F5344CB8AC3E}">
        <p14:creationId xmlns:p14="http://schemas.microsoft.com/office/powerpoint/2010/main" val="1384286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标题 1">
            <a:extLst>
              <a:ext uri="{FF2B5EF4-FFF2-40B4-BE49-F238E27FC236}">
                <a16:creationId xmlns:a16="http://schemas.microsoft.com/office/drawing/2014/main" id="{5D449914-C52E-2741-59A7-7B9AEF69D66C}"/>
              </a:ext>
            </a:extLst>
          </p:cNvPr>
          <p:cNvSpPr>
            <a:spLocks noGrp="1"/>
          </p:cNvSpPr>
          <p:nvPr>
            <p:ph type="title"/>
          </p:nvPr>
        </p:nvSpPr>
        <p:spPr>
          <a:xfrm>
            <a:off x="838200" y="365125"/>
            <a:ext cx="10515600" cy="1325563"/>
          </a:xfrm>
        </p:spPr>
        <p:txBody>
          <a:bodyPr/>
          <a:lstStyle/>
          <a:p>
            <a:r>
              <a:rPr lang="en-US" altLang="zh-CN" dirty="0"/>
              <a:t>X </a:t>
            </a:r>
            <a:r>
              <a:rPr lang="zh-CN" altLang="en-US" dirty="0"/>
              <a:t>窗口系统 </a:t>
            </a:r>
            <a:r>
              <a:rPr lang="en-US" altLang="zh-CN" dirty="0"/>
              <a:t>- </a:t>
            </a:r>
            <a:r>
              <a:rPr lang="zh-CN" altLang="en-US" dirty="0"/>
              <a:t>显示加速卡</a:t>
            </a:r>
          </a:p>
        </p:txBody>
      </p:sp>
      <mc:AlternateContent xmlns:mc="http://schemas.openxmlformats.org/markup-compatibility/2006">
        <mc:Choice xmlns:a14="http://schemas.microsoft.com/office/drawing/2010/main" Requires="a14">
          <p:sp>
            <p:nvSpPr>
              <p:cNvPr id="87" name="内容占位符 2">
                <a:extLst>
                  <a:ext uri="{FF2B5EF4-FFF2-40B4-BE49-F238E27FC236}">
                    <a16:creationId xmlns:a16="http://schemas.microsoft.com/office/drawing/2014/main" id="{0C68FF28-4AE3-8B2F-8C50-1D147C5BD065}"/>
                  </a:ext>
                </a:extLst>
              </p:cNvPr>
              <p:cNvSpPr>
                <a:spLocks noGrp="1"/>
              </p:cNvSpPr>
              <p:nvPr>
                <p:ph idx="1"/>
              </p:nvPr>
            </p:nvSpPr>
            <p:spPr>
              <a:xfrm>
                <a:off x="838200" y="1825625"/>
                <a:ext cx="10515600" cy="4351338"/>
              </a:xfrm>
            </p:spPr>
            <p:txBody>
              <a:bodyPr>
                <a:normAutofit/>
              </a:bodyPr>
              <a:lstStyle/>
              <a:p>
                <a:pPr>
                  <a:lnSpc>
                    <a:spcPct val="100000"/>
                  </a:lnSpc>
                  <a:spcBef>
                    <a:spcPts val="0"/>
                  </a:spcBef>
                  <a:defRPr/>
                </a:pPr>
                <a:r>
                  <a:rPr lang="zh-CN" altLang="en-US" dirty="0"/>
                  <a:t>一些帧缓冲设备也支持图形加速功能</a:t>
                </a:r>
                <a:endParaRPr lang="en-US" altLang="zh-CN" dirty="0"/>
              </a:p>
              <a:p>
                <a:pPr>
                  <a:lnSpc>
                    <a:spcPct val="100000"/>
                  </a:lnSpc>
                  <a:spcBef>
                    <a:spcPts val="0"/>
                  </a:spcBef>
                  <a:defRPr/>
                </a:pPr>
                <a:r>
                  <a:rPr lang="zh-CN" altLang="en-US" dirty="0"/>
                  <a:t>例如，</a:t>
                </a:r>
                <a:r>
                  <a:rPr lang="en-US" altLang="zh-CN" dirty="0"/>
                  <a:t>90 </a:t>
                </a:r>
                <a:r>
                  <a:rPr lang="zh-CN" altLang="en-US" dirty="0"/>
                  <a:t>年代前中期的显示卡会支持 </a:t>
                </a:r>
                <a:r>
                  <a:rPr lang="en-US" altLang="zh-CN" dirty="0"/>
                  <a:t>2D </a:t>
                </a:r>
                <a:r>
                  <a:rPr lang="zh-CN" altLang="en-US" dirty="0"/>
                  <a:t>图形加速</a:t>
                </a:r>
                <a:endParaRPr lang="en-US" altLang="zh-CN" sz="2400" dirty="0"/>
              </a:p>
              <a:p>
                <a:pPr lvl="1">
                  <a:lnSpc>
                    <a:spcPct val="100000"/>
                  </a:lnSpc>
                  <a:spcBef>
                    <a:spcPts val="0"/>
                  </a:spcBef>
                  <a:defRPr/>
                </a:pPr>
                <a:r>
                  <a:rPr lang="zh-CN" altLang="en-US" dirty="0"/>
                  <a:t>硬件加速的图像拷贝</a:t>
                </a:r>
                <a:r>
                  <a:rPr lang="en-US" altLang="zh-CN" dirty="0"/>
                  <a:t> /</a:t>
                </a:r>
                <a:r>
                  <a:rPr lang="zh-CN" altLang="en-US" dirty="0"/>
                  <a:t> 格式转换 </a:t>
                </a:r>
                <a:r>
                  <a:rPr lang="en-US" altLang="zh-CN" dirty="0"/>
                  <a:t>/ </a:t>
                </a:r>
                <a:r>
                  <a:rPr lang="zh-CN" altLang="en-US" dirty="0"/>
                  <a:t>缩放 </a:t>
                </a:r>
                <a:r>
                  <a:rPr lang="en-US" altLang="zh-CN" dirty="0"/>
                  <a:t>/ YUV</a:t>
                </a:r>
                <a14:m>
                  <m:oMath xmlns:m="http://schemas.openxmlformats.org/officeDocument/2006/math">
                    <m:r>
                      <a:rPr lang="en-US" altLang="zh-CN" b="0" i="1" smtClean="0">
                        <a:latin typeface="Cambria Math" panose="02040503050406030204" pitchFamily="18" charset="0"/>
                      </a:rPr>
                      <m:t>→</m:t>
                    </m:r>
                  </m:oMath>
                </a14:m>
                <a:r>
                  <a:rPr lang="en-US" altLang="zh-CN" dirty="0"/>
                  <a:t>RGB</a:t>
                </a:r>
              </a:p>
              <a:p>
                <a:pPr lvl="1">
                  <a:lnSpc>
                    <a:spcPct val="100000"/>
                  </a:lnSpc>
                  <a:spcBef>
                    <a:spcPts val="0"/>
                  </a:spcBef>
                  <a:defRPr/>
                </a:pPr>
                <a:r>
                  <a:rPr lang="zh-CN" altLang="en-US" dirty="0"/>
                  <a:t>硬件加速画线、几何图元</a:t>
                </a:r>
                <a:endParaRPr lang="en-US" altLang="zh-CN" dirty="0"/>
              </a:p>
              <a:p>
                <a:pPr>
                  <a:lnSpc>
                    <a:spcPct val="100000"/>
                  </a:lnSpc>
                  <a:spcBef>
                    <a:spcPts val="0"/>
                  </a:spcBef>
                  <a:defRPr/>
                </a:pPr>
                <a:r>
                  <a:rPr lang="zh-CN" altLang="en-US" dirty="0"/>
                  <a:t>如何将这些功能集成进 </a:t>
                </a:r>
                <a:r>
                  <a:rPr lang="en-US" altLang="zh-CN" dirty="0"/>
                  <a:t>X</a:t>
                </a:r>
                <a:r>
                  <a:rPr lang="zh-CN" altLang="en-US" dirty="0"/>
                  <a:t>？</a:t>
                </a:r>
                <a:endParaRPr lang="en-US" altLang="zh-CN" dirty="0"/>
              </a:p>
              <a:p>
                <a:pPr lvl="1">
                  <a:lnSpc>
                    <a:spcPct val="100000"/>
                  </a:lnSpc>
                  <a:spcBef>
                    <a:spcPts val="0"/>
                  </a:spcBef>
                  <a:defRPr/>
                </a:pPr>
                <a:endParaRPr lang="en-US" altLang="zh-CN" dirty="0"/>
              </a:p>
            </p:txBody>
          </p:sp>
        </mc:Choice>
        <mc:Fallback>
          <p:sp>
            <p:nvSpPr>
              <p:cNvPr id="87" name="内容占位符 2">
                <a:extLst>
                  <a:ext uri="{FF2B5EF4-FFF2-40B4-BE49-F238E27FC236}">
                    <a16:creationId xmlns:a16="http://schemas.microsoft.com/office/drawing/2014/main" id="{0C68FF28-4AE3-8B2F-8C50-1D147C5BD065}"/>
                  </a:ext>
                </a:extLst>
              </p:cNvPr>
              <p:cNvSpPr>
                <a:spLocks noGrp="1" noRot="1" noChangeAspect="1" noMove="1" noResize="1" noEditPoints="1" noAdjustHandles="1" noChangeArrowheads="1" noChangeShapeType="1" noTextEdit="1"/>
              </p:cNvSpPr>
              <p:nvPr>
                <p:ph idx="1"/>
              </p:nvPr>
            </p:nvSpPr>
            <p:spPr>
              <a:xfrm>
                <a:off x="838200" y="1825625"/>
                <a:ext cx="10515600" cy="4351338"/>
              </a:xfrm>
              <a:blipFill>
                <a:blip r:embed="rId2"/>
                <a:stretch>
                  <a:fillRect l="-1043" t="-15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6202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77BB3237-D902-81EA-E96A-9FAC05E5A843}"/>
              </a:ext>
            </a:extLst>
          </p:cNvPr>
          <p:cNvSpPr/>
          <p:nvPr/>
        </p:nvSpPr>
        <p:spPr>
          <a:xfrm>
            <a:off x="104775" y="1638299"/>
            <a:ext cx="6727825" cy="688156"/>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客户端</a:t>
            </a:r>
          </a:p>
        </p:txBody>
      </p:sp>
      <p:sp>
        <p:nvSpPr>
          <p:cNvPr id="16" name="矩形 15">
            <a:extLst>
              <a:ext uri="{FF2B5EF4-FFF2-40B4-BE49-F238E27FC236}">
                <a16:creationId xmlns:a16="http://schemas.microsoft.com/office/drawing/2014/main" id="{A4DD865F-2419-5D69-8C7B-1BAACB846EB1}"/>
              </a:ext>
            </a:extLst>
          </p:cNvPr>
          <p:cNvSpPr/>
          <p:nvPr/>
        </p:nvSpPr>
        <p:spPr>
          <a:xfrm>
            <a:off x="104776" y="2482537"/>
            <a:ext cx="6727823" cy="1427344"/>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服务端</a:t>
            </a:r>
          </a:p>
        </p:txBody>
      </p:sp>
      <p:sp>
        <p:nvSpPr>
          <p:cNvPr id="22" name="矩形 21">
            <a:extLst>
              <a:ext uri="{FF2B5EF4-FFF2-40B4-BE49-F238E27FC236}">
                <a16:creationId xmlns:a16="http://schemas.microsoft.com/office/drawing/2014/main" id="{4273EBAB-FFAC-4C10-32A3-90AC7ADBDFEC}"/>
              </a:ext>
            </a:extLst>
          </p:cNvPr>
          <p:cNvSpPr/>
          <p:nvPr/>
        </p:nvSpPr>
        <p:spPr>
          <a:xfrm>
            <a:off x="104776" y="5096660"/>
            <a:ext cx="6727821" cy="1089336"/>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GPU</a:t>
            </a:r>
            <a:endParaRPr lang="zh-CN" altLang="en-US" dirty="0"/>
          </a:p>
        </p:txBody>
      </p:sp>
      <p:sp>
        <p:nvSpPr>
          <p:cNvPr id="21" name="矩形 20">
            <a:extLst>
              <a:ext uri="{FF2B5EF4-FFF2-40B4-BE49-F238E27FC236}">
                <a16:creationId xmlns:a16="http://schemas.microsoft.com/office/drawing/2014/main" id="{1741225F-04C5-4C5F-6AB0-0A35DFB22A75}"/>
              </a:ext>
            </a:extLst>
          </p:cNvPr>
          <p:cNvSpPr/>
          <p:nvPr/>
        </p:nvSpPr>
        <p:spPr>
          <a:xfrm>
            <a:off x="104775" y="4123156"/>
            <a:ext cx="6727825" cy="818723"/>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内核</a:t>
            </a:r>
          </a:p>
        </p:txBody>
      </p:sp>
      <p:cxnSp>
        <p:nvCxnSpPr>
          <p:cNvPr id="10" name="直接连接符 9">
            <a:extLst>
              <a:ext uri="{FF2B5EF4-FFF2-40B4-BE49-F238E27FC236}">
                <a16:creationId xmlns:a16="http://schemas.microsoft.com/office/drawing/2014/main" id="{F9F3D1EC-6D63-34D7-7D34-9E282BAE9DD6}"/>
              </a:ext>
            </a:extLst>
          </p:cNvPr>
          <p:cNvCxnSpPr>
            <a:cxnSpLocks/>
          </p:cNvCxnSpPr>
          <p:nvPr/>
        </p:nvCxnSpPr>
        <p:spPr>
          <a:xfrm>
            <a:off x="104775" y="4025285"/>
            <a:ext cx="6727825"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F19CA0F5-7B4B-4003-F7FC-E9CBE981CDDC}"/>
              </a:ext>
            </a:extLst>
          </p:cNvPr>
          <p:cNvSpPr/>
          <p:nvPr/>
        </p:nvSpPr>
        <p:spPr>
          <a:xfrm>
            <a:off x="2721603" y="5757590"/>
            <a:ext cx="980535" cy="3319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显存</a:t>
            </a:r>
          </a:p>
        </p:txBody>
      </p:sp>
      <p:sp>
        <p:nvSpPr>
          <p:cNvPr id="20" name="矩形: 圆角 19">
            <a:extLst>
              <a:ext uri="{FF2B5EF4-FFF2-40B4-BE49-F238E27FC236}">
                <a16:creationId xmlns:a16="http://schemas.microsoft.com/office/drawing/2014/main" id="{0678F45C-B585-DD1A-1465-D1098D817E15}"/>
              </a:ext>
            </a:extLst>
          </p:cNvPr>
          <p:cNvSpPr/>
          <p:nvPr/>
        </p:nvSpPr>
        <p:spPr>
          <a:xfrm>
            <a:off x="869527" y="5764208"/>
            <a:ext cx="1577593" cy="3319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显示控制器</a:t>
            </a:r>
          </a:p>
        </p:txBody>
      </p:sp>
      <p:cxnSp>
        <p:nvCxnSpPr>
          <p:cNvPr id="55" name="直接箭头连接符 54">
            <a:extLst>
              <a:ext uri="{FF2B5EF4-FFF2-40B4-BE49-F238E27FC236}">
                <a16:creationId xmlns:a16="http://schemas.microsoft.com/office/drawing/2014/main" id="{7F88A41A-9EB4-D2AC-C68E-C5A477CC125C}"/>
              </a:ext>
            </a:extLst>
          </p:cNvPr>
          <p:cNvCxnSpPr>
            <a:cxnSpLocks/>
            <a:stCxn id="17" idx="1"/>
            <a:endCxn id="20" idx="3"/>
          </p:cNvCxnSpPr>
          <p:nvPr/>
        </p:nvCxnSpPr>
        <p:spPr>
          <a:xfrm flipH="1">
            <a:off x="2447120" y="5923572"/>
            <a:ext cx="274483" cy="6618"/>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ECE7D613-3D28-4F4C-4C96-F36AFBD9FF5F}"/>
              </a:ext>
            </a:extLst>
          </p:cNvPr>
          <p:cNvCxnSpPr>
            <a:cxnSpLocks/>
            <a:stCxn id="20" idx="2"/>
            <a:endCxn id="61" idx="0"/>
          </p:cNvCxnSpPr>
          <p:nvPr/>
        </p:nvCxnSpPr>
        <p:spPr>
          <a:xfrm flipH="1">
            <a:off x="1658323" y="6096172"/>
            <a:ext cx="1" cy="1918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矩形: 圆角 60">
            <a:extLst>
              <a:ext uri="{FF2B5EF4-FFF2-40B4-BE49-F238E27FC236}">
                <a16:creationId xmlns:a16="http://schemas.microsoft.com/office/drawing/2014/main" id="{36FEEF14-A3A7-12D5-3E99-1884F236C4E6}"/>
              </a:ext>
            </a:extLst>
          </p:cNvPr>
          <p:cNvSpPr/>
          <p:nvPr/>
        </p:nvSpPr>
        <p:spPr>
          <a:xfrm>
            <a:off x="869526" y="6287974"/>
            <a:ext cx="1577593" cy="4585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显示器</a:t>
            </a:r>
          </a:p>
        </p:txBody>
      </p:sp>
      <p:sp>
        <p:nvSpPr>
          <p:cNvPr id="2" name="矩形: 圆角 1">
            <a:extLst>
              <a:ext uri="{FF2B5EF4-FFF2-40B4-BE49-F238E27FC236}">
                <a16:creationId xmlns:a16="http://schemas.microsoft.com/office/drawing/2014/main" id="{68B33716-AF1D-823E-C545-DA9A250432F6}"/>
              </a:ext>
            </a:extLst>
          </p:cNvPr>
          <p:cNvSpPr/>
          <p:nvPr/>
        </p:nvSpPr>
        <p:spPr>
          <a:xfrm>
            <a:off x="2167780" y="2606678"/>
            <a:ext cx="1698946" cy="4585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xserver</a:t>
            </a:r>
            <a:endParaRPr lang="zh-CN" altLang="en-US" dirty="0">
              <a:latin typeface="Consolas" panose="020B0609020204030204" pitchFamily="49" charset="0"/>
            </a:endParaRPr>
          </a:p>
        </p:txBody>
      </p:sp>
      <p:sp>
        <p:nvSpPr>
          <p:cNvPr id="18" name="矩形: 圆角 17">
            <a:extLst>
              <a:ext uri="{FF2B5EF4-FFF2-40B4-BE49-F238E27FC236}">
                <a16:creationId xmlns:a16="http://schemas.microsoft.com/office/drawing/2014/main" id="{D6AB4B35-8FA3-D077-775F-60F27CB6EA13}"/>
              </a:ext>
            </a:extLst>
          </p:cNvPr>
          <p:cNvSpPr/>
          <p:nvPr/>
        </p:nvSpPr>
        <p:spPr>
          <a:xfrm>
            <a:off x="1188156" y="1759065"/>
            <a:ext cx="1677709" cy="452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sp>
        <p:nvSpPr>
          <p:cNvPr id="19" name="矩形: 圆角 18">
            <a:extLst>
              <a:ext uri="{FF2B5EF4-FFF2-40B4-BE49-F238E27FC236}">
                <a16:creationId xmlns:a16="http://schemas.microsoft.com/office/drawing/2014/main" id="{5FAF8A3A-8A38-1C67-3A9A-420E0E6F208A}"/>
              </a:ext>
            </a:extLst>
          </p:cNvPr>
          <p:cNvSpPr/>
          <p:nvPr/>
        </p:nvSpPr>
        <p:spPr>
          <a:xfrm>
            <a:off x="2997381" y="1755968"/>
            <a:ext cx="1677709" cy="452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cxnSp>
        <p:nvCxnSpPr>
          <p:cNvPr id="29" name="直接箭头连接符 28">
            <a:extLst>
              <a:ext uri="{FF2B5EF4-FFF2-40B4-BE49-F238E27FC236}">
                <a16:creationId xmlns:a16="http://schemas.microsoft.com/office/drawing/2014/main" id="{1596E330-26CF-3431-14DD-2BBD0F134DFB}"/>
              </a:ext>
            </a:extLst>
          </p:cNvPr>
          <p:cNvCxnSpPr>
            <a:cxnSpLocks/>
            <a:stCxn id="18" idx="2"/>
            <a:endCxn id="2" idx="0"/>
          </p:cNvCxnSpPr>
          <p:nvPr/>
        </p:nvCxnSpPr>
        <p:spPr>
          <a:xfrm>
            <a:off x="2027011" y="2211883"/>
            <a:ext cx="990243" cy="39479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45CF0296-9EA9-BF20-38B5-AC6FEEAC8034}"/>
              </a:ext>
            </a:extLst>
          </p:cNvPr>
          <p:cNvCxnSpPr>
            <a:cxnSpLocks/>
            <a:stCxn id="19" idx="2"/>
            <a:endCxn id="2" idx="0"/>
          </p:cNvCxnSpPr>
          <p:nvPr/>
        </p:nvCxnSpPr>
        <p:spPr>
          <a:xfrm flipH="1">
            <a:off x="3017253" y="2208786"/>
            <a:ext cx="818983" cy="39789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矩形: 圆角 6">
            <a:extLst>
              <a:ext uri="{FF2B5EF4-FFF2-40B4-BE49-F238E27FC236}">
                <a16:creationId xmlns:a16="http://schemas.microsoft.com/office/drawing/2014/main" id="{A3273915-B2DE-A78F-ECAD-A6F1F76EFB17}"/>
              </a:ext>
            </a:extLst>
          </p:cNvPr>
          <p:cNvSpPr/>
          <p:nvPr/>
        </p:nvSpPr>
        <p:spPr>
          <a:xfrm>
            <a:off x="4826479" y="1764030"/>
            <a:ext cx="1677709" cy="45281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Consolas" panose="020B0609020204030204" pitchFamily="49" charset="0"/>
              </a:rPr>
              <a:t>窗口管理器</a:t>
            </a:r>
          </a:p>
        </p:txBody>
      </p:sp>
      <p:cxnSp>
        <p:nvCxnSpPr>
          <p:cNvPr id="12" name="直接箭头连接符 11">
            <a:extLst>
              <a:ext uri="{FF2B5EF4-FFF2-40B4-BE49-F238E27FC236}">
                <a16:creationId xmlns:a16="http://schemas.microsoft.com/office/drawing/2014/main" id="{89261EB2-AC9B-B3B3-37A1-A92261F30818}"/>
              </a:ext>
            </a:extLst>
          </p:cNvPr>
          <p:cNvCxnSpPr>
            <a:cxnSpLocks/>
            <a:stCxn id="2" idx="0"/>
            <a:endCxn id="7" idx="2"/>
          </p:cNvCxnSpPr>
          <p:nvPr/>
        </p:nvCxnSpPr>
        <p:spPr>
          <a:xfrm flipV="1">
            <a:off x="3017253" y="2216848"/>
            <a:ext cx="2648080" cy="389831"/>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 name="矩形: 圆角 4">
            <a:extLst>
              <a:ext uri="{FF2B5EF4-FFF2-40B4-BE49-F238E27FC236}">
                <a16:creationId xmlns:a16="http://schemas.microsoft.com/office/drawing/2014/main" id="{95DBB2E9-6CC2-4D98-4829-A0BE38A90474}"/>
              </a:ext>
            </a:extLst>
          </p:cNvPr>
          <p:cNvSpPr/>
          <p:nvPr/>
        </p:nvSpPr>
        <p:spPr>
          <a:xfrm>
            <a:off x="869525" y="5241363"/>
            <a:ext cx="1577593" cy="35686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命令队列</a:t>
            </a:r>
          </a:p>
        </p:txBody>
      </p:sp>
      <p:sp>
        <p:nvSpPr>
          <p:cNvPr id="53" name="矩形: 圆角 52">
            <a:extLst>
              <a:ext uri="{FF2B5EF4-FFF2-40B4-BE49-F238E27FC236}">
                <a16:creationId xmlns:a16="http://schemas.microsoft.com/office/drawing/2014/main" id="{85FD3C05-8C2D-DD67-3361-C7D5E1D38FE0}"/>
              </a:ext>
            </a:extLst>
          </p:cNvPr>
          <p:cNvSpPr/>
          <p:nvPr/>
        </p:nvSpPr>
        <p:spPr>
          <a:xfrm>
            <a:off x="4087740" y="5755597"/>
            <a:ext cx="1577593" cy="33196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功能单元</a:t>
            </a:r>
          </a:p>
        </p:txBody>
      </p:sp>
      <p:cxnSp>
        <p:nvCxnSpPr>
          <p:cNvPr id="57" name="直接箭头连接符 56">
            <a:extLst>
              <a:ext uri="{FF2B5EF4-FFF2-40B4-BE49-F238E27FC236}">
                <a16:creationId xmlns:a16="http://schemas.microsoft.com/office/drawing/2014/main" id="{2FF34F13-025A-0001-282A-CC798F96B70D}"/>
              </a:ext>
            </a:extLst>
          </p:cNvPr>
          <p:cNvCxnSpPr>
            <a:stCxn id="17" idx="3"/>
            <a:endCxn id="53" idx="1"/>
          </p:cNvCxnSpPr>
          <p:nvPr/>
        </p:nvCxnSpPr>
        <p:spPr>
          <a:xfrm flipV="1">
            <a:off x="3702139" y="5921580"/>
            <a:ext cx="385601" cy="1992"/>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CBAF954B-D0AD-5AEF-F9C0-438960E5665A}"/>
              </a:ext>
            </a:extLst>
          </p:cNvPr>
          <p:cNvCxnSpPr>
            <a:stCxn id="5" idx="3"/>
            <a:endCxn id="17" idx="0"/>
          </p:cNvCxnSpPr>
          <p:nvPr/>
        </p:nvCxnSpPr>
        <p:spPr>
          <a:xfrm>
            <a:off x="2447118" y="5419795"/>
            <a:ext cx="764753" cy="33779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4" name="文本框 63">
            <a:extLst>
              <a:ext uri="{FF2B5EF4-FFF2-40B4-BE49-F238E27FC236}">
                <a16:creationId xmlns:a16="http://schemas.microsoft.com/office/drawing/2014/main" id="{E2016F92-B0AF-A074-5C0D-7B473040C03E}"/>
              </a:ext>
            </a:extLst>
          </p:cNvPr>
          <p:cNvSpPr txBox="1"/>
          <p:nvPr/>
        </p:nvSpPr>
        <p:spPr>
          <a:xfrm>
            <a:off x="4582787" y="2629987"/>
            <a:ext cx="1956061" cy="314695"/>
          </a:xfrm>
          <a:prstGeom prst="rect">
            <a:avLst/>
          </a:prstGeom>
          <a:noFill/>
        </p:spPr>
        <p:txBody>
          <a:bodyPr wrap="square">
            <a:spAutoFit/>
          </a:bodyPr>
          <a:lstStyle/>
          <a:p>
            <a:r>
              <a:rPr lang="en-US" altLang="zh-CN" dirty="0">
                <a:solidFill>
                  <a:schemeClr val="dk1"/>
                </a:solidFill>
                <a:latin typeface="Consolas" panose="020B0609020204030204" pitchFamily="49" charset="0"/>
              </a:rPr>
              <a:t>※ </a:t>
            </a:r>
            <a:r>
              <a:rPr lang="zh-CN" altLang="en-US" dirty="0">
                <a:solidFill>
                  <a:schemeClr val="dk1"/>
                </a:solidFill>
                <a:latin typeface="Consolas" panose="020B0609020204030204" pitchFamily="49" charset="0"/>
              </a:rPr>
              <a:t>忽略外设输入</a:t>
            </a:r>
            <a:endParaRPr lang="en-US" altLang="zh-CN" dirty="0">
              <a:solidFill>
                <a:schemeClr val="dk1"/>
              </a:solidFill>
              <a:latin typeface="Consolas" panose="020B0609020204030204" pitchFamily="49" charset="0"/>
            </a:endParaRPr>
          </a:p>
        </p:txBody>
      </p:sp>
      <p:sp>
        <p:nvSpPr>
          <p:cNvPr id="65" name="矩形: 圆角 64">
            <a:extLst>
              <a:ext uri="{FF2B5EF4-FFF2-40B4-BE49-F238E27FC236}">
                <a16:creationId xmlns:a16="http://schemas.microsoft.com/office/drawing/2014/main" id="{370AE232-6535-8F4C-F210-A263DD13BA99}"/>
              </a:ext>
            </a:extLst>
          </p:cNvPr>
          <p:cNvSpPr/>
          <p:nvPr/>
        </p:nvSpPr>
        <p:spPr>
          <a:xfrm>
            <a:off x="1298436" y="3394294"/>
            <a:ext cx="2403702" cy="4585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xf86-video-fbdev</a:t>
            </a:r>
            <a:endParaRPr lang="zh-CN" altLang="en-US" dirty="0">
              <a:latin typeface="Consolas" panose="020B0609020204030204" pitchFamily="49" charset="0"/>
            </a:endParaRPr>
          </a:p>
        </p:txBody>
      </p:sp>
      <p:sp>
        <p:nvSpPr>
          <p:cNvPr id="66" name="矩形: 圆角 65">
            <a:extLst>
              <a:ext uri="{FF2B5EF4-FFF2-40B4-BE49-F238E27FC236}">
                <a16:creationId xmlns:a16="http://schemas.microsoft.com/office/drawing/2014/main" id="{2604708C-C4C7-11BC-3E89-B0835F80F7AF}"/>
              </a:ext>
            </a:extLst>
          </p:cNvPr>
          <p:cNvSpPr/>
          <p:nvPr/>
        </p:nvSpPr>
        <p:spPr>
          <a:xfrm>
            <a:off x="869525" y="4298966"/>
            <a:ext cx="1145574" cy="4585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fbdev</a:t>
            </a:r>
            <a:endParaRPr lang="zh-CN" altLang="en-US" dirty="0">
              <a:latin typeface="Consolas" panose="020B0609020204030204" pitchFamily="49" charset="0"/>
            </a:endParaRPr>
          </a:p>
        </p:txBody>
      </p:sp>
      <p:cxnSp>
        <p:nvCxnSpPr>
          <p:cNvPr id="67" name="直接箭头连接符 66">
            <a:extLst>
              <a:ext uri="{FF2B5EF4-FFF2-40B4-BE49-F238E27FC236}">
                <a16:creationId xmlns:a16="http://schemas.microsoft.com/office/drawing/2014/main" id="{A7E16A66-16C4-FD9D-6E2B-1FA744DE2384}"/>
              </a:ext>
            </a:extLst>
          </p:cNvPr>
          <p:cNvCxnSpPr>
            <a:cxnSpLocks/>
            <a:stCxn id="65" idx="2"/>
            <a:endCxn id="66" idx="0"/>
          </p:cNvCxnSpPr>
          <p:nvPr/>
        </p:nvCxnSpPr>
        <p:spPr>
          <a:xfrm flipH="1">
            <a:off x="1442312" y="3852844"/>
            <a:ext cx="1057975" cy="4461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9" name="直接箭头连接符 68">
            <a:extLst>
              <a:ext uri="{FF2B5EF4-FFF2-40B4-BE49-F238E27FC236}">
                <a16:creationId xmlns:a16="http://schemas.microsoft.com/office/drawing/2014/main" id="{7D5CC736-8B42-34EB-818F-AAE138934A54}"/>
              </a:ext>
            </a:extLst>
          </p:cNvPr>
          <p:cNvCxnSpPr>
            <a:cxnSpLocks/>
            <a:stCxn id="2" idx="2"/>
            <a:endCxn id="65" idx="0"/>
          </p:cNvCxnSpPr>
          <p:nvPr/>
        </p:nvCxnSpPr>
        <p:spPr>
          <a:xfrm flipH="1">
            <a:off x="2500287" y="3065228"/>
            <a:ext cx="516966" cy="329066"/>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0" name="文本框 69">
            <a:extLst>
              <a:ext uri="{FF2B5EF4-FFF2-40B4-BE49-F238E27FC236}">
                <a16:creationId xmlns:a16="http://schemas.microsoft.com/office/drawing/2014/main" id="{483C5936-F6D6-69CA-FC87-6B111FF50BBF}"/>
              </a:ext>
            </a:extLst>
          </p:cNvPr>
          <p:cNvSpPr txBox="1"/>
          <p:nvPr/>
        </p:nvSpPr>
        <p:spPr>
          <a:xfrm>
            <a:off x="2196753" y="4348420"/>
            <a:ext cx="3364065" cy="369332"/>
          </a:xfrm>
          <a:prstGeom prst="rect">
            <a:avLst/>
          </a:prstGeom>
          <a:noFill/>
        </p:spPr>
        <p:txBody>
          <a:bodyPr wrap="square">
            <a:spAutoFit/>
          </a:bodyPr>
          <a:lstStyle/>
          <a:p>
            <a:r>
              <a:rPr lang="en-US" altLang="zh-CN" sz="1600" dirty="0">
                <a:latin typeface="Consolas" panose="020B0609020204030204" pitchFamily="49" charset="0"/>
              </a:rPr>
              <a:t>e.g. </a:t>
            </a:r>
            <a:r>
              <a:rPr lang="en-US" altLang="zh-CN" i="1" dirty="0" err="1">
                <a:latin typeface="Consolas" panose="020B0609020204030204" pitchFamily="49" charset="0"/>
              </a:rPr>
              <a:t>vesafb</a:t>
            </a:r>
            <a:endParaRPr lang="zh-CN" altLang="en-US" b="1" i="1" dirty="0"/>
          </a:p>
        </p:txBody>
      </p:sp>
      <p:cxnSp>
        <p:nvCxnSpPr>
          <p:cNvPr id="73" name="直接箭头连接符 72">
            <a:extLst>
              <a:ext uri="{FF2B5EF4-FFF2-40B4-BE49-F238E27FC236}">
                <a16:creationId xmlns:a16="http://schemas.microsoft.com/office/drawing/2014/main" id="{EE083528-A9EA-483B-9A8F-003BC3D7C0DC}"/>
              </a:ext>
            </a:extLst>
          </p:cNvPr>
          <p:cNvCxnSpPr>
            <a:cxnSpLocks/>
          </p:cNvCxnSpPr>
          <p:nvPr/>
        </p:nvCxnSpPr>
        <p:spPr>
          <a:xfrm>
            <a:off x="2027010" y="4528241"/>
            <a:ext cx="1184861" cy="122735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5" name="文本框 74">
            <a:extLst>
              <a:ext uri="{FF2B5EF4-FFF2-40B4-BE49-F238E27FC236}">
                <a16:creationId xmlns:a16="http://schemas.microsoft.com/office/drawing/2014/main" id="{04D72730-193D-971A-F6DD-E27CE0F071C6}"/>
              </a:ext>
            </a:extLst>
          </p:cNvPr>
          <p:cNvSpPr txBox="1"/>
          <p:nvPr/>
        </p:nvSpPr>
        <p:spPr>
          <a:xfrm>
            <a:off x="3796490" y="5141919"/>
            <a:ext cx="3017073" cy="314695"/>
          </a:xfrm>
          <a:prstGeom prst="rect">
            <a:avLst/>
          </a:prstGeom>
          <a:noFill/>
        </p:spPr>
        <p:txBody>
          <a:bodyPr wrap="square">
            <a:spAutoFit/>
          </a:bodyPr>
          <a:lstStyle/>
          <a:p>
            <a:r>
              <a:rPr lang="zh-CN" altLang="en-US" dirty="0">
                <a:solidFill>
                  <a:schemeClr val="dk1"/>
                </a:solidFill>
                <a:latin typeface="Consolas" panose="020B0609020204030204" pitchFamily="49" charset="0"/>
              </a:rPr>
              <a:t>带有</a:t>
            </a:r>
            <a:r>
              <a:rPr lang="zh-CN" altLang="en-US" b="1" u="sng" dirty="0">
                <a:solidFill>
                  <a:schemeClr val="dk1"/>
                </a:solidFill>
                <a:latin typeface="Consolas" panose="020B0609020204030204" pitchFamily="49" charset="0"/>
              </a:rPr>
              <a:t>图形加速</a:t>
            </a:r>
            <a:r>
              <a:rPr lang="zh-CN" altLang="en-US" dirty="0">
                <a:solidFill>
                  <a:schemeClr val="dk1"/>
                </a:solidFill>
                <a:latin typeface="Consolas" panose="020B0609020204030204" pitchFamily="49" charset="0"/>
              </a:rPr>
              <a:t>功能的显示卡</a:t>
            </a:r>
            <a:endParaRPr lang="en-US" altLang="zh-CN" dirty="0">
              <a:solidFill>
                <a:schemeClr val="dk1"/>
              </a:solidFill>
              <a:latin typeface="Consolas" panose="020B0609020204030204" pitchFamily="49" charset="0"/>
            </a:endParaRPr>
          </a:p>
        </p:txBody>
      </p:sp>
      <p:sp>
        <p:nvSpPr>
          <p:cNvPr id="82" name="文本框 81">
            <a:extLst>
              <a:ext uri="{FF2B5EF4-FFF2-40B4-BE49-F238E27FC236}">
                <a16:creationId xmlns:a16="http://schemas.microsoft.com/office/drawing/2014/main" id="{E348EBF6-67CC-A0FA-0F09-305573DD0EA9}"/>
              </a:ext>
            </a:extLst>
          </p:cNvPr>
          <p:cNvSpPr txBox="1"/>
          <p:nvPr/>
        </p:nvSpPr>
        <p:spPr>
          <a:xfrm>
            <a:off x="1082209" y="2270555"/>
            <a:ext cx="1306049" cy="343414"/>
          </a:xfrm>
          <a:prstGeom prst="rect">
            <a:avLst/>
          </a:prstGeom>
          <a:solidFill>
            <a:srgbClr val="CCECFF">
              <a:alpha val="50196"/>
            </a:srgbClr>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r>
              <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X11 </a:t>
            </a:r>
            <a:r>
              <a:rPr lang="zh-CN" altLang="en-U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协议</a:t>
            </a:r>
            <a:endPar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83" name="标题 1">
            <a:extLst>
              <a:ext uri="{FF2B5EF4-FFF2-40B4-BE49-F238E27FC236}">
                <a16:creationId xmlns:a16="http://schemas.microsoft.com/office/drawing/2014/main" id="{5D449914-C52E-2741-59A7-7B9AEF69D66C}"/>
              </a:ext>
            </a:extLst>
          </p:cNvPr>
          <p:cNvSpPr>
            <a:spLocks noGrp="1"/>
          </p:cNvSpPr>
          <p:nvPr>
            <p:ph type="title"/>
          </p:nvPr>
        </p:nvSpPr>
        <p:spPr>
          <a:xfrm>
            <a:off x="838200" y="365125"/>
            <a:ext cx="10515600" cy="1325563"/>
          </a:xfrm>
        </p:spPr>
        <p:txBody>
          <a:bodyPr/>
          <a:lstStyle/>
          <a:p>
            <a:r>
              <a:rPr lang="zh-CN" altLang="en-US" dirty="0"/>
              <a:t>装载显示加速卡的 </a:t>
            </a:r>
            <a:r>
              <a:rPr lang="en-US" altLang="zh-CN" dirty="0"/>
              <a:t>X </a:t>
            </a:r>
            <a:r>
              <a:rPr lang="zh-CN" altLang="en-US" dirty="0"/>
              <a:t>窗口系统</a:t>
            </a:r>
          </a:p>
        </p:txBody>
      </p:sp>
      <p:sp>
        <p:nvSpPr>
          <p:cNvPr id="86" name="内容占位符 85">
            <a:extLst>
              <a:ext uri="{FF2B5EF4-FFF2-40B4-BE49-F238E27FC236}">
                <a16:creationId xmlns:a16="http://schemas.microsoft.com/office/drawing/2014/main" id="{7CB1C455-D585-3FC6-94BF-F8F33EF6436C}"/>
              </a:ext>
            </a:extLst>
          </p:cNvPr>
          <p:cNvSpPr>
            <a:spLocks noGrp="1"/>
          </p:cNvSpPr>
          <p:nvPr>
            <p:ph idx="1"/>
          </p:nvPr>
        </p:nvSpPr>
        <p:spPr>
          <a:xfrm>
            <a:off x="7199164" y="1825625"/>
            <a:ext cx="4370536" cy="4351338"/>
          </a:xfrm>
        </p:spPr>
        <p:txBody>
          <a:bodyPr/>
          <a:lstStyle/>
          <a:p>
            <a:r>
              <a:rPr lang="zh-CN" altLang="en-US" dirty="0"/>
              <a:t>利用 </a:t>
            </a:r>
            <a:r>
              <a:rPr lang="en-US" altLang="zh-CN" dirty="0" err="1"/>
              <a:t>fbdev</a:t>
            </a:r>
            <a:r>
              <a:rPr lang="en-US" altLang="zh-CN" dirty="0"/>
              <a:t> </a:t>
            </a:r>
            <a:r>
              <a:rPr lang="zh-CN" altLang="en-US" dirty="0"/>
              <a:t>提供的接口只能实现通用的基本功能</a:t>
            </a:r>
            <a:endParaRPr lang="en-US" altLang="zh-CN" dirty="0"/>
          </a:p>
          <a:p>
            <a:r>
              <a:rPr lang="zh-CN" altLang="en-US" dirty="0"/>
              <a:t>虽然 </a:t>
            </a:r>
            <a:r>
              <a:rPr lang="en-US" altLang="zh-CN" dirty="0" err="1"/>
              <a:t>fbdev</a:t>
            </a:r>
            <a:r>
              <a:rPr lang="en-US" altLang="zh-CN" dirty="0"/>
              <a:t> </a:t>
            </a:r>
            <a:r>
              <a:rPr lang="zh-CN" altLang="en-US" dirty="0"/>
              <a:t>提供了设备相关的 </a:t>
            </a:r>
            <a:r>
              <a:rPr lang="en-US" altLang="zh-CN" sz="2400" dirty="0" err="1">
                <a:solidFill>
                  <a:schemeClr val="dk1"/>
                </a:solidFill>
                <a:latin typeface="Consolas" panose="020B0609020204030204" pitchFamily="49" charset="0"/>
              </a:rPr>
              <a:t>ioctl</a:t>
            </a:r>
            <a:r>
              <a:rPr lang="en-US" altLang="zh-CN" dirty="0"/>
              <a:t> </a:t>
            </a:r>
            <a:r>
              <a:rPr lang="zh-CN" altLang="en-US" dirty="0"/>
              <a:t>功能，但复杂的加速功能难以实现</a:t>
            </a:r>
            <a:endParaRPr lang="en-US" altLang="zh-CN" dirty="0"/>
          </a:p>
          <a:p>
            <a:pPr lvl="1"/>
            <a:r>
              <a:rPr lang="zh-CN" altLang="en-US" dirty="0"/>
              <a:t>涉及到显存管理等问题</a:t>
            </a:r>
            <a:endParaRPr lang="en-US" altLang="zh-CN" dirty="0"/>
          </a:p>
        </p:txBody>
      </p:sp>
    </p:spTree>
    <p:extLst>
      <p:ext uri="{BB962C8B-B14F-4D97-AF65-F5344CB8AC3E}">
        <p14:creationId xmlns:p14="http://schemas.microsoft.com/office/powerpoint/2010/main" val="38329288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77BB3237-D902-81EA-E96A-9FAC05E5A843}"/>
              </a:ext>
            </a:extLst>
          </p:cNvPr>
          <p:cNvSpPr/>
          <p:nvPr/>
        </p:nvSpPr>
        <p:spPr>
          <a:xfrm>
            <a:off x="104775" y="1752599"/>
            <a:ext cx="6943725" cy="672653"/>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客户端</a:t>
            </a:r>
          </a:p>
        </p:txBody>
      </p:sp>
      <p:sp>
        <p:nvSpPr>
          <p:cNvPr id="16" name="矩形 15">
            <a:extLst>
              <a:ext uri="{FF2B5EF4-FFF2-40B4-BE49-F238E27FC236}">
                <a16:creationId xmlns:a16="http://schemas.microsoft.com/office/drawing/2014/main" id="{A4DD865F-2419-5D69-8C7B-1BAACB846EB1}"/>
              </a:ext>
            </a:extLst>
          </p:cNvPr>
          <p:cNvSpPr/>
          <p:nvPr/>
        </p:nvSpPr>
        <p:spPr>
          <a:xfrm>
            <a:off x="104776" y="2577817"/>
            <a:ext cx="6943723" cy="1395188"/>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dirty="0"/>
              <a:t>X </a:t>
            </a:r>
            <a:r>
              <a:rPr lang="zh-CN" altLang="en-US" dirty="0"/>
              <a:t>服务端</a:t>
            </a:r>
          </a:p>
        </p:txBody>
      </p:sp>
      <p:sp>
        <p:nvSpPr>
          <p:cNvPr id="22" name="矩形 21">
            <a:extLst>
              <a:ext uri="{FF2B5EF4-FFF2-40B4-BE49-F238E27FC236}">
                <a16:creationId xmlns:a16="http://schemas.microsoft.com/office/drawing/2014/main" id="{4273EBAB-FFAC-4C10-32A3-90AC7ADBDFEC}"/>
              </a:ext>
            </a:extLst>
          </p:cNvPr>
          <p:cNvSpPr/>
          <p:nvPr/>
        </p:nvSpPr>
        <p:spPr>
          <a:xfrm>
            <a:off x="104776" y="5133049"/>
            <a:ext cx="6943721" cy="1064795"/>
          </a:xfrm>
          <a:prstGeom prst="rect">
            <a:avLst/>
          </a:prstGeom>
          <a:solidFill>
            <a:schemeClr val="accent3">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altLang="zh-CN" b="1" i="1" dirty="0" err="1">
                <a:latin typeface="Bodoni MT" panose="02070603080606020203" pitchFamily="18" charset="0"/>
              </a:rPr>
              <a:t>SomeVendor</a:t>
            </a:r>
            <a:endParaRPr lang="en-US" altLang="zh-CN" b="1" i="1" dirty="0">
              <a:latin typeface="Bodoni MT" panose="02070603080606020203" pitchFamily="18" charset="0"/>
            </a:endParaRPr>
          </a:p>
          <a:p>
            <a:r>
              <a:rPr lang="en-US" altLang="zh-CN" dirty="0"/>
              <a:t>GPU</a:t>
            </a:r>
            <a:endParaRPr lang="zh-CN" altLang="en-US" dirty="0"/>
          </a:p>
        </p:txBody>
      </p:sp>
      <p:sp>
        <p:nvSpPr>
          <p:cNvPr id="21" name="矩形 20">
            <a:extLst>
              <a:ext uri="{FF2B5EF4-FFF2-40B4-BE49-F238E27FC236}">
                <a16:creationId xmlns:a16="http://schemas.microsoft.com/office/drawing/2014/main" id="{1741225F-04C5-4C5F-6AB0-0A35DFB22A75}"/>
              </a:ext>
            </a:extLst>
          </p:cNvPr>
          <p:cNvSpPr/>
          <p:nvPr/>
        </p:nvSpPr>
        <p:spPr>
          <a:xfrm>
            <a:off x="104775" y="4181476"/>
            <a:ext cx="6943725" cy="800279"/>
          </a:xfrm>
          <a:prstGeom prst="rect">
            <a:avLst/>
          </a:prstGeom>
          <a:solidFill>
            <a:schemeClr val="accent2">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zh-CN" altLang="en-US" dirty="0"/>
              <a:t>内核</a:t>
            </a:r>
          </a:p>
        </p:txBody>
      </p:sp>
      <p:cxnSp>
        <p:nvCxnSpPr>
          <p:cNvPr id="10" name="直接连接符 9">
            <a:extLst>
              <a:ext uri="{FF2B5EF4-FFF2-40B4-BE49-F238E27FC236}">
                <a16:creationId xmlns:a16="http://schemas.microsoft.com/office/drawing/2014/main" id="{F9F3D1EC-6D63-34D7-7D34-9E282BAE9DD6}"/>
              </a:ext>
            </a:extLst>
          </p:cNvPr>
          <p:cNvCxnSpPr>
            <a:cxnSpLocks/>
          </p:cNvCxnSpPr>
          <p:nvPr/>
        </p:nvCxnSpPr>
        <p:spPr>
          <a:xfrm>
            <a:off x="104775" y="4085810"/>
            <a:ext cx="6943725" cy="0"/>
          </a:xfrm>
          <a:prstGeom prst="line">
            <a:avLst/>
          </a:prstGeom>
          <a:ln w="57150"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7" name="矩形: 圆角 16">
            <a:extLst>
              <a:ext uri="{FF2B5EF4-FFF2-40B4-BE49-F238E27FC236}">
                <a16:creationId xmlns:a16="http://schemas.microsoft.com/office/drawing/2014/main" id="{F19CA0F5-7B4B-4003-F7FC-E9CBE981CDDC}"/>
              </a:ext>
            </a:extLst>
          </p:cNvPr>
          <p:cNvSpPr/>
          <p:nvPr/>
        </p:nvSpPr>
        <p:spPr>
          <a:xfrm>
            <a:off x="3892570" y="5775205"/>
            <a:ext cx="1012001" cy="324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显存</a:t>
            </a:r>
          </a:p>
        </p:txBody>
      </p:sp>
      <p:sp>
        <p:nvSpPr>
          <p:cNvPr id="20" name="矩形: 圆角 19">
            <a:extLst>
              <a:ext uri="{FF2B5EF4-FFF2-40B4-BE49-F238E27FC236}">
                <a16:creationId xmlns:a16="http://schemas.microsoft.com/office/drawing/2014/main" id="{0678F45C-B585-DD1A-1465-D1098D817E15}"/>
              </a:ext>
            </a:extLst>
          </p:cNvPr>
          <p:cNvSpPr/>
          <p:nvPr/>
        </p:nvSpPr>
        <p:spPr>
          <a:xfrm>
            <a:off x="1981059" y="5781673"/>
            <a:ext cx="1628219" cy="324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显示控制器</a:t>
            </a:r>
          </a:p>
        </p:txBody>
      </p:sp>
      <p:cxnSp>
        <p:nvCxnSpPr>
          <p:cNvPr id="55" name="直接箭头连接符 54">
            <a:extLst>
              <a:ext uri="{FF2B5EF4-FFF2-40B4-BE49-F238E27FC236}">
                <a16:creationId xmlns:a16="http://schemas.microsoft.com/office/drawing/2014/main" id="{7F88A41A-9EB4-D2AC-C68E-C5A477CC125C}"/>
              </a:ext>
            </a:extLst>
          </p:cNvPr>
          <p:cNvCxnSpPr>
            <a:cxnSpLocks/>
            <a:stCxn id="17" idx="1"/>
            <a:endCxn id="20" idx="3"/>
          </p:cNvCxnSpPr>
          <p:nvPr/>
        </p:nvCxnSpPr>
        <p:spPr>
          <a:xfrm flipH="1">
            <a:off x="3609278" y="5937447"/>
            <a:ext cx="283292" cy="646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58" name="直接箭头连接符 57">
            <a:extLst>
              <a:ext uri="{FF2B5EF4-FFF2-40B4-BE49-F238E27FC236}">
                <a16:creationId xmlns:a16="http://schemas.microsoft.com/office/drawing/2014/main" id="{ECE7D613-3D28-4F4C-4C96-F36AFBD9FF5F}"/>
              </a:ext>
            </a:extLst>
          </p:cNvPr>
          <p:cNvCxnSpPr>
            <a:cxnSpLocks/>
            <a:stCxn id="20" idx="2"/>
            <a:endCxn id="61" idx="0"/>
          </p:cNvCxnSpPr>
          <p:nvPr/>
        </p:nvCxnSpPr>
        <p:spPr>
          <a:xfrm flipH="1">
            <a:off x="2795168" y="6106159"/>
            <a:ext cx="1" cy="18748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1" name="矩形: 圆角 60">
            <a:extLst>
              <a:ext uri="{FF2B5EF4-FFF2-40B4-BE49-F238E27FC236}">
                <a16:creationId xmlns:a16="http://schemas.microsoft.com/office/drawing/2014/main" id="{36FEEF14-A3A7-12D5-3E99-1884F236C4E6}"/>
              </a:ext>
            </a:extLst>
          </p:cNvPr>
          <p:cNvSpPr/>
          <p:nvPr/>
        </p:nvSpPr>
        <p:spPr>
          <a:xfrm>
            <a:off x="1981058" y="6293641"/>
            <a:ext cx="1628219" cy="4482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显示器</a:t>
            </a:r>
          </a:p>
        </p:txBody>
      </p:sp>
      <p:sp>
        <p:nvSpPr>
          <p:cNvPr id="2" name="矩形: 圆角 1">
            <a:extLst>
              <a:ext uri="{FF2B5EF4-FFF2-40B4-BE49-F238E27FC236}">
                <a16:creationId xmlns:a16="http://schemas.microsoft.com/office/drawing/2014/main" id="{68B33716-AF1D-823E-C545-DA9A250432F6}"/>
              </a:ext>
            </a:extLst>
          </p:cNvPr>
          <p:cNvSpPr/>
          <p:nvPr/>
        </p:nvSpPr>
        <p:spPr>
          <a:xfrm>
            <a:off x="1642815" y="2708044"/>
            <a:ext cx="1753466" cy="4482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err="1">
                <a:latin typeface="Consolas" panose="020B0609020204030204" pitchFamily="49" charset="0"/>
              </a:rPr>
              <a:t>xserver</a:t>
            </a:r>
            <a:endParaRPr lang="zh-CN" altLang="en-US" dirty="0">
              <a:latin typeface="Consolas" panose="020B0609020204030204" pitchFamily="49" charset="0"/>
            </a:endParaRPr>
          </a:p>
        </p:txBody>
      </p:sp>
      <p:sp>
        <p:nvSpPr>
          <p:cNvPr id="18" name="矩形: 圆角 17">
            <a:extLst>
              <a:ext uri="{FF2B5EF4-FFF2-40B4-BE49-F238E27FC236}">
                <a16:creationId xmlns:a16="http://schemas.microsoft.com/office/drawing/2014/main" id="{D6AB4B35-8FA3-D077-775F-60F27CB6EA13}"/>
              </a:ext>
            </a:extLst>
          </p:cNvPr>
          <p:cNvSpPr/>
          <p:nvPr/>
        </p:nvSpPr>
        <p:spPr>
          <a:xfrm>
            <a:off x="1222922" y="1870644"/>
            <a:ext cx="1731548" cy="442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sp>
        <p:nvSpPr>
          <p:cNvPr id="19" name="矩形: 圆角 18">
            <a:extLst>
              <a:ext uri="{FF2B5EF4-FFF2-40B4-BE49-F238E27FC236}">
                <a16:creationId xmlns:a16="http://schemas.microsoft.com/office/drawing/2014/main" id="{5FAF8A3A-8A38-1C67-3A9A-420E0E6F208A}"/>
              </a:ext>
            </a:extLst>
          </p:cNvPr>
          <p:cNvSpPr/>
          <p:nvPr/>
        </p:nvSpPr>
        <p:spPr>
          <a:xfrm>
            <a:off x="3090207" y="1867617"/>
            <a:ext cx="1731548" cy="442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App</a:t>
            </a:r>
            <a:endParaRPr lang="zh-CN" altLang="en-US" dirty="0">
              <a:latin typeface="Consolas" panose="020B0609020204030204" pitchFamily="49" charset="0"/>
            </a:endParaRPr>
          </a:p>
        </p:txBody>
      </p:sp>
      <p:cxnSp>
        <p:nvCxnSpPr>
          <p:cNvPr id="29" name="直接箭头连接符 28">
            <a:extLst>
              <a:ext uri="{FF2B5EF4-FFF2-40B4-BE49-F238E27FC236}">
                <a16:creationId xmlns:a16="http://schemas.microsoft.com/office/drawing/2014/main" id="{1596E330-26CF-3431-14DD-2BBD0F134DFB}"/>
              </a:ext>
            </a:extLst>
          </p:cNvPr>
          <p:cNvCxnSpPr>
            <a:cxnSpLocks/>
            <a:stCxn id="18" idx="2"/>
            <a:endCxn id="2" idx="0"/>
          </p:cNvCxnSpPr>
          <p:nvPr/>
        </p:nvCxnSpPr>
        <p:spPr>
          <a:xfrm>
            <a:off x="2088696" y="2313261"/>
            <a:ext cx="430852" cy="39478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32" name="直接箭头连接符 31">
            <a:extLst>
              <a:ext uri="{FF2B5EF4-FFF2-40B4-BE49-F238E27FC236}">
                <a16:creationId xmlns:a16="http://schemas.microsoft.com/office/drawing/2014/main" id="{45CF0296-9EA9-BF20-38B5-AC6FEEAC8034}"/>
              </a:ext>
            </a:extLst>
          </p:cNvPr>
          <p:cNvCxnSpPr>
            <a:cxnSpLocks/>
            <a:stCxn id="19" idx="2"/>
            <a:endCxn id="2" idx="0"/>
          </p:cNvCxnSpPr>
          <p:nvPr/>
        </p:nvCxnSpPr>
        <p:spPr>
          <a:xfrm flipH="1">
            <a:off x="2519548" y="2310234"/>
            <a:ext cx="1436433" cy="397810"/>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 name="矩形: 圆角 6">
            <a:extLst>
              <a:ext uri="{FF2B5EF4-FFF2-40B4-BE49-F238E27FC236}">
                <a16:creationId xmlns:a16="http://schemas.microsoft.com/office/drawing/2014/main" id="{A3273915-B2DE-A78F-ECAD-A6F1F76EFB17}"/>
              </a:ext>
            </a:extLst>
          </p:cNvPr>
          <p:cNvSpPr/>
          <p:nvPr/>
        </p:nvSpPr>
        <p:spPr>
          <a:xfrm>
            <a:off x="4978001" y="1873993"/>
            <a:ext cx="1731548" cy="442617"/>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latin typeface="Consolas" panose="020B0609020204030204" pitchFamily="49" charset="0"/>
              </a:rPr>
              <a:t>窗口管理器</a:t>
            </a:r>
          </a:p>
        </p:txBody>
      </p:sp>
      <p:cxnSp>
        <p:nvCxnSpPr>
          <p:cNvPr id="12" name="直接箭头连接符 11">
            <a:extLst>
              <a:ext uri="{FF2B5EF4-FFF2-40B4-BE49-F238E27FC236}">
                <a16:creationId xmlns:a16="http://schemas.microsoft.com/office/drawing/2014/main" id="{89261EB2-AC9B-B3B3-37A1-A92261F30818}"/>
              </a:ext>
            </a:extLst>
          </p:cNvPr>
          <p:cNvCxnSpPr>
            <a:cxnSpLocks/>
            <a:stCxn id="2" idx="0"/>
            <a:endCxn id="7" idx="2"/>
          </p:cNvCxnSpPr>
          <p:nvPr/>
        </p:nvCxnSpPr>
        <p:spPr>
          <a:xfrm flipV="1">
            <a:off x="2519548" y="2316610"/>
            <a:ext cx="3324227" cy="39143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5" name="矩形: 圆角 4">
            <a:extLst>
              <a:ext uri="{FF2B5EF4-FFF2-40B4-BE49-F238E27FC236}">
                <a16:creationId xmlns:a16="http://schemas.microsoft.com/office/drawing/2014/main" id="{95DBB2E9-6CC2-4D98-4829-A0BE38A90474}"/>
              </a:ext>
            </a:extLst>
          </p:cNvPr>
          <p:cNvSpPr/>
          <p:nvPr/>
        </p:nvSpPr>
        <p:spPr>
          <a:xfrm>
            <a:off x="1981057" y="5270607"/>
            <a:ext cx="1628219" cy="348823"/>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命令队列</a:t>
            </a:r>
          </a:p>
        </p:txBody>
      </p:sp>
      <p:sp>
        <p:nvSpPr>
          <p:cNvPr id="53" name="矩形: 圆角 52">
            <a:extLst>
              <a:ext uri="{FF2B5EF4-FFF2-40B4-BE49-F238E27FC236}">
                <a16:creationId xmlns:a16="http://schemas.microsoft.com/office/drawing/2014/main" id="{85FD3C05-8C2D-DD67-3361-C7D5E1D38FE0}"/>
              </a:ext>
            </a:extLst>
          </p:cNvPr>
          <p:cNvSpPr/>
          <p:nvPr/>
        </p:nvSpPr>
        <p:spPr>
          <a:xfrm>
            <a:off x="5302546" y="5773257"/>
            <a:ext cx="1628219" cy="324486"/>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功能单元</a:t>
            </a:r>
          </a:p>
        </p:txBody>
      </p:sp>
      <p:cxnSp>
        <p:nvCxnSpPr>
          <p:cNvPr id="57" name="直接箭头连接符 56">
            <a:extLst>
              <a:ext uri="{FF2B5EF4-FFF2-40B4-BE49-F238E27FC236}">
                <a16:creationId xmlns:a16="http://schemas.microsoft.com/office/drawing/2014/main" id="{2FF34F13-025A-0001-282A-CC798F96B70D}"/>
              </a:ext>
            </a:extLst>
          </p:cNvPr>
          <p:cNvCxnSpPr>
            <a:stCxn id="17" idx="3"/>
            <a:endCxn id="53" idx="1"/>
          </p:cNvCxnSpPr>
          <p:nvPr/>
        </p:nvCxnSpPr>
        <p:spPr>
          <a:xfrm flipV="1">
            <a:off x="4904571" y="5935500"/>
            <a:ext cx="397975" cy="1947"/>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62" name="直接箭头连接符 61">
            <a:extLst>
              <a:ext uri="{FF2B5EF4-FFF2-40B4-BE49-F238E27FC236}">
                <a16:creationId xmlns:a16="http://schemas.microsoft.com/office/drawing/2014/main" id="{CBAF954B-D0AD-5AEF-F9C0-438960E5665A}"/>
              </a:ext>
            </a:extLst>
          </p:cNvPr>
          <p:cNvCxnSpPr>
            <a:stCxn id="5" idx="3"/>
            <a:endCxn id="17" idx="0"/>
          </p:cNvCxnSpPr>
          <p:nvPr/>
        </p:nvCxnSpPr>
        <p:spPr>
          <a:xfrm>
            <a:off x="3609276" y="5445019"/>
            <a:ext cx="789295" cy="330185"/>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64" name="文本框 63">
            <a:extLst>
              <a:ext uri="{FF2B5EF4-FFF2-40B4-BE49-F238E27FC236}">
                <a16:creationId xmlns:a16="http://schemas.microsoft.com/office/drawing/2014/main" id="{E2016F92-B0AF-A074-5C0D-7B473040C03E}"/>
              </a:ext>
            </a:extLst>
          </p:cNvPr>
          <p:cNvSpPr txBox="1"/>
          <p:nvPr/>
        </p:nvSpPr>
        <p:spPr>
          <a:xfrm>
            <a:off x="4097824" y="2772605"/>
            <a:ext cx="2018832" cy="307605"/>
          </a:xfrm>
          <a:prstGeom prst="rect">
            <a:avLst/>
          </a:prstGeom>
          <a:noFill/>
        </p:spPr>
        <p:txBody>
          <a:bodyPr wrap="square">
            <a:spAutoFit/>
          </a:bodyPr>
          <a:lstStyle/>
          <a:p>
            <a:r>
              <a:rPr lang="en-US" altLang="zh-CN" dirty="0">
                <a:solidFill>
                  <a:schemeClr val="dk1"/>
                </a:solidFill>
                <a:latin typeface="Consolas" panose="020B0609020204030204" pitchFamily="49" charset="0"/>
              </a:rPr>
              <a:t>※ </a:t>
            </a:r>
            <a:r>
              <a:rPr lang="zh-CN" altLang="en-US" dirty="0">
                <a:solidFill>
                  <a:schemeClr val="dk1"/>
                </a:solidFill>
                <a:latin typeface="Consolas" panose="020B0609020204030204" pitchFamily="49" charset="0"/>
              </a:rPr>
              <a:t>忽略外设输入</a:t>
            </a:r>
            <a:endParaRPr lang="en-US" altLang="zh-CN" dirty="0">
              <a:solidFill>
                <a:schemeClr val="dk1"/>
              </a:solidFill>
              <a:latin typeface="Consolas" panose="020B0609020204030204" pitchFamily="49" charset="0"/>
            </a:endParaRPr>
          </a:p>
        </p:txBody>
      </p:sp>
      <p:sp>
        <p:nvSpPr>
          <p:cNvPr id="65" name="矩形: 圆角 64">
            <a:extLst>
              <a:ext uri="{FF2B5EF4-FFF2-40B4-BE49-F238E27FC236}">
                <a16:creationId xmlns:a16="http://schemas.microsoft.com/office/drawing/2014/main" id="{370AE232-6535-8F4C-F210-A263DD13BA99}"/>
              </a:ext>
            </a:extLst>
          </p:cNvPr>
          <p:cNvSpPr/>
          <p:nvPr/>
        </p:nvSpPr>
        <p:spPr>
          <a:xfrm>
            <a:off x="1079500" y="3422992"/>
            <a:ext cx="2907949" cy="4482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xf86-video-</a:t>
            </a:r>
            <a:r>
              <a:rPr lang="en-US" altLang="zh-CN" i="1" dirty="0">
                <a:latin typeface="Consolas" panose="020B0609020204030204" pitchFamily="49" charset="0"/>
              </a:rPr>
              <a:t>SomeVendor</a:t>
            </a:r>
            <a:endParaRPr lang="zh-CN" altLang="en-US" i="1" dirty="0">
              <a:latin typeface="Consolas" panose="020B0609020204030204" pitchFamily="49" charset="0"/>
            </a:endParaRPr>
          </a:p>
        </p:txBody>
      </p:sp>
      <p:cxnSp>
        <p:nvCxnSpPr>
          <p:cNvPr id="69" name="直接箭头连接符 68">
            <a:extLst>
              <a:ext uri="{FF2B5EF4-FFF2-40B4-BE49-F238E27FC236}">
                <a16:creationId xmlns:a16="http://schemas.microsoft.com/office/drawing/2014/main" id="{7D5CC736-8B42-34EB-818F-AAE138934A54}"/>
              </a:ext>
            </a:extLst>
          </p:cNvPr>
          <p:cNvCxnSpPr>
            <a:cxnSpLocks/>
            <a:stCxn id="2" idx="2"/>
            <a:endCxn id="65" idx="0"/>
          </p:cNvCxnSpPr>
          <p:nvPr/>
        </p:nvCxnSpPr>
        <p:spPr>
          <a:xfrm>
            <a:off x="2519548" y="3156263"/>
            <a:ext cx="13927" cy="266729"/>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cxnSp>
        <p:nvCxnSpPr>
          <p:cNvPr id="73" name="直接箭头连接符 72">
            <a:extLst>
              <a:ext uri="{FF2B5EF4-FFF2-40B4-BE49-F238E27FC236}">
                <a16:creationId xmlns:a16="http://schemas.microsoft.com/office/drawing/2014/main" id="{EE083528-A9EA-483B-9A8F-003BC3D7C0DC}"/>
              </a:ext>
            </a:extLst>
          </p:cNvPr>
          <p:cNvCxnSpPr>
            <a:cxnSpLocks/>
            <a:stCxn id="9" idx="2"/>
          </p:cNvCxnSpPr>
          <p:nvPr/>
        </p:nvCxnSpPr>
        <p:spPr>
          <a:xfrm>
            <a:off x="3110717" y="4819314"/>
            <a:ext cx="1319323" cy="953943"/>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75" name="文本框 74">
            <a:extLst>
              <a:ext uri="{FF2B5EF4-FFF2-40B4-BE49-F238E27FC236}">
                <a16:creationId xmlns:a16="http://schemas.microsoft.com/office/drawing/2014/main" id="{04D72730-193D-971A-F6DD-E27CE0F071C6}"/>
              </a:ext>
            </a:extLst>
          </p:cNvPr>
          <p:cNvSpPr txBox="1"/>
          <p:nvPr/>
        </p:nvSpPr>
        <p:spPr>
          <a:xfrm>
            <a:off x="3914959" y="5177289"/>
            <a:ext cx="3113892" cy="307605"/>
          </a:xfrm>
          <a:prstGeom prst="rect">
            <a:avLst/>
          </a:prstGeom>
          <a:noFill/>
        </p:spPr>
        <p:txBody>
          <a:bodyPr wrap="square">
            <a:spAutoFit/>
          </a:bodyPr>
          <a:lstStyle/>
          <a:p>
            <a:r>
              <a:rPr lang="zh-CN" altLang="en-US" dirty="0">
                <a:solidFill>
                  <a:schemeClr val="dk1"/>
                </a:solidFill>
                <a:latin typeface="Consolas" panose="020B0609020204030204" pitchFamily="49" charset="0"/>
              </a:rPr>
              <a:t>带有</a:t>
            </a:r>
            <a:r>
              <a:rPr lang="zh-CN" altLang="en-US" b="1" u="sng" dirty="0">
                <a:solidFill>
                  <a:schemeClr val="dk1"/>
                </a:solidFill>
                <a:latin typeface="Consolas" panose="020B0609020204030204" pitchFamily="49" charset="0"/>
              </a:rPr>
              <a:t>图形加速</a:t>
            </a:r>
            <a:r>
              <a:rPr lang="zh-CN" altLang="en-US" dirty="0">
                <a:solidFill>
                  <a:schemeClr val="dk1"/>
                </a:solidFill>
                <a:latin typeface="Consolas" panose="020B0609020204030204" pitchFamily="49" charset="0"/>
              </a:rPr>
              <a:t>功能的显示卡</a:t>
            </a:r>
            <a:endParaRPr lang="en-US" altLang="zh-CN" dirty="0">
              <a:solidFill>
                <a:schemeClr val="dk1"/>
              </a:solidFill>
              <a:latin typeface="Consolas" panose="020B0609020204030204" pitchFamily="49" charset="0"/>
            </a:endParaRPr>
          </a:p>
        </p:txBody>
      </p:sp>
      <p:sp>
        <p:nvSpPr>
          <p:cNvPr id="9" name="矩形: 圆角 8">
            <a:extLst>
              <a:ext uri="{FF2B5EF4-FFF2-40B4-BE49-F238E27FC236}">
                <a16:creationId xmlns:a16="http://schemas.microsoft.com/office/drawing/2014/main" id="{4045F14D-E730-570A-7F17-1CF617CB2125}"/>
              </a:ext>
            </a:extLst>
          </p:cNvPr>
          <p:cNvSpPr/>
          <p:nvPr/>
        </p:nvSpPr>
        <p:spPr>
          <a:xfrm>
            <a:off x="2233983" y="4371095"/>
            <a:ext cx="1753466" cy="44821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altLang="zh-CN" dirty="0">
                <a:latin typeface="Consolas" panose="020B0609020204030204" pitchFamily="49" charset="0"/>
              </a:rPr>
              <a:t>/dev/mem</a:t>
            </a:r>
            <a:endParaRPr lang="zh-CN" altLang="en-US" dirty="0">
              <a:latin typeface="Consolas" panose="020B0609020204030204" pitchFamily="49" charset="0"/>
            </a:endParaRPr>
          </a:p>
        </p:txBody>
      </p:sp>
      <p:cxnSp>
        <p:nvCxnSpPr>
          <p:cNvPr id="23" name="直接箭头连接符 22">
            <a:extLst>
              <a:ext uri="{FF2B5EF4-FFF2-40B4-BE49-F238E27FC236}">
                <a16:creationId xmlns:a16="http://schemas.microsoft.com/office/drawing/2014/main" id="{176610EE-EC27-09EE-3E7D-11B908E55105}"/>
              </a:ext>
            </a:extLst>
          </p:cNvPr>
          <p:cNvCxnSpPr>
            <a:cxnSpLocks/>
            <a:stCxn id="65" idx="2"/>
            <a:endCxn id="9" idx="0"/>
          </p:cNvCxnSpPr>
          <p:nvPr/>
        </p:nvCxnSpPr>
        <p:spPr>
          <a:xfrm>
            <a:off x="2533475" y="3871211"/>
            <a:ext cx="577241" cy="499884"/>
          </a:xfrm>
          <a:prstGeom prst="straightConnector1">
            <a:avLst/>
          </a:prstGeom>
          <a:ln>
            <a:headEnd type="triangle"/>
            <a:tailEnd type="triangle"/>
          </a:ln>
        </p:spPr>
        <p:style>
          <a:lnRef idx="3">
            <a:schemeClr val="dk1"/>
          </a:lnRef>
          <a:fillRef idx="0">
            <a:schemeClr val="dk1"/>
          </a:fillRef>
          <a:effectRef idx="2">
            <a:schemeClr val="dk1"/>
          </a:effectRef>
          <a:fontRef idx="minor">
            <a:schemeClr val="tx1"/>
          </a:fontRef>
        </p:style>
      </p:cxnSp>
      <p:sp>
        <p:nvSpPr>
          <p:cNvPr id="26" name="文本框 25">
            <a:extLst>
              <a:ext uri="{FF2B5EF4-FFF2-40B4-BE49-F238E27FC236}">
                <a16:creationId xmlns:a16="http://schemas.microsoft.com/office/drawing/2014/main" id="{ECE8A96D-BD2E-6366-9623-86A18AD90D8D}"/>
              </a:ext>
            </a:extLst>
          </p:cNvPr>
          <p:cNvSpPr txBox="1"/>
          <p:nvPr/>
        </p:nvSpPr>
        <p:spPr>
          <a:xfrm>
            <a:off x="4181662" y="3459561"/>
            <a:ext cx="2733059" cy="461665"/>
          </a:xfrm>
          <a:prstGeom prst="rect">
            <a:avLst/>
          </a:prstGeom>
          <a:noFill/>
        </p:spPr>
        <p:txBody>
          <a:bodyPr wrap="square">
            <a:spAutoFit/>
          </a:bodyPr>
          <a:lstStyle/>
          <a:p>
            <a:r>
              <a:rPr lang="zh-CN" altLang="en-US" sz="1200" dirty="0">
                <a:solidFill>
                  <a:schemeClr val="dk1"/>
                </a:solidFill>
              </a:rPr>
              <a:t>历史上存在过；比如，可以参考</a:t>
            </a:r>
            <a:endParaRPr lang="en-US" altLang="zh-CN" sz="1200" dirty="0">
              <a:solidFill>
                <a:schemeClr val="dk1"/>
              </a:solidFill>
            </a:endParaRPr>
          </a:p>
          <a:p>
            <a:r>
              <a:rPr lang="en-US" altLang="zh-CN" sz="1200" b="1" dirty="0" err="1">
                <a:solidFill>
                  <a:schemeClr val="dk1"/>
                </a:solidFill>
                <a:latin typeface="Consolas" panose="020B0609020204030204" pitchFamily="49" charset="0"/>
              </a:rPr>
              <a:t>libpciaccess</a:t>
            </a:r>
            <a:r>
              <a:rPr lang="en-US" altLang="zh-CN" sz="1200" b="1" dirty="0">
                <a:solidFill>
                  <a:schemeClr val="dk1"/>
                </a:solidFill>
                <a:latin typeface="Consolas" panose="020B0609020204030204" pitchFamily="49" charset="0"/>
              </a:rPr>
              <a:t>/src/x86_pci.c</a:t>
            </a:r>
          </a:p>
        </p:txBody>
      </p:sp>
      <p:sp>
        <p:nvSpPr>
          <p:cNvPr id="3" name="文本框 2">
            <a:extLst>
              <a:ext uri="{FF2B5EF4-FFF2-40B4-BE49-F238E27FC236}">
                <a16:creationId xmlns:a16="http://schemas.microsoft.com/office/drawing/2014/main" id="{E465FA57-5642-F963-5E23-99BAD4DAECCC}"/>
              </a:ext>
            </a:extLst>
          </p:cNvPr>
          <p:cNvSpPr txBox="1"/>
          <p:nvPr/>
        </p:nvSpPr>
        <p:spPr>
          <a:xfrm>
            <a:off x="4161621" y="4467254"/>
            <a:ext cx="2733059" cy="230704"/>
          </a:xfrm>
          <a:prstGeom prst="rect">
            <a:avLst/>
          </a:prstGeom>
          <a:noFill/>
        </p:spPr>
        <p:txBody>
          <a:bodyPr wrap="square">
            <a:spAutoFit/>
          </a:bodyPr>
          <a:lstStyle/>
          <a:p>
            <a:r>
              <a:rPr lang="en-US" altLang="zh-CN" sz="1200" dirty="0">
                <a:solidFill>
                  <a:schemeClr val="dk1"/>
                </a:solidFill>
                <a:latin typeface="Consolas" panose="020B0609020204030204" pitchFamily="49" charset="0"/>
              </a:rPr>
              <a:t>“</a:t>
            </a:r>
            <a:r>
              <a:rPr lang="zh-CN" altLang="en-US" sz="1200" dirty="0">
                <a:solidFill>
                  <a:schemeClr val="dk1"/>
                </a:solidFill>
                <a:latin typeface="Consolas" panose="020B0609020204030204" pitchFamily="49" charset="0"/>
              </a:rPr>
              <a:t>可以说是非常轻量级的内核驱动了</a:t>
            </a:r>
            <a:r>
              <a:rPr lang="en-US" altLang="zh-CN" sz="1200" dirty="0">
                <a:solidFill>
                  <a:schemeClr val="dk1"/>
                </a:solidFill>
                <a:latin typeface="Consolas" panose="020B0609020204030204" pitchFamily="49" charset="0"/>
              </a:rPr>
              <a:t>”</a:t>
            </a:r>
          </a:p>
        </p:txBody>
      </p:sp>
      <p:sp>
        <p:nvSpPr>
          <p:cNvPr id="24" name="文本框 23">
            <a:extLst>
              <a:ext uri="{FF2B5EF4-FFF2-40B4-BE49-F238E27FC236}">
                <a16:creationId xmlns:a16="http://schemas.microsoft.com/office/drawing/2014/main" id="{35D61B1B-BD87-25D1-5457-CB83441593ED}"/>
              </a:ext>
            </a:extLst>
          </p:cNvPr>
          <p:cNvSpPr txBox="1"/>
          <p:nvPr/>
        </p:nvSpPr>
        <p:spPr>
          <a:xfrm>
            <a:off x="1082209" y="2270555"/>
            <a:ext cx="1306049" cy="343414"/>
          </a:xfrm>
          <a:prstGeom prst="rect">
            <a:avLst/>
          </a:prstGeom>
          <a:solidFill>
            <a:srgbClr val="CCECFF">
              <a:alpha val="50196"/>
            </a:srgbClr>
          </a:solidFill>
          <a:ln>
            <a:noFill/>
          </a:ln>
        </p:spPr>
        <p:style>
          <a:lnRef idx="3">
            <a:schemeClr val="lt1"/>
          </a:lnRef>
          <a:fillRef idx="1">
            <a:schemeClr val="accent1"/>
          </a:fillRef>
          <a:effectRef idx="1">
            <a:schemeClr val="accent1"/>
          </a:effectRef>
          <a:fontRef idx="minor">
            <a:schemeClr val="lt1"/>
          </a:fontRef>
        </p:style>
        <p:txBody>
          <a:bodyPr wrap="square">
            <a:spAutoFit/>
          </a:bodyPr>
          <a:lstStyle/>
          <a:p>
            <a:r>
              <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X11 </a:t>
            </a:r>
            <a:r>
              <a:rPr lang="zh-CN" altLang="en-US" dirty="0">
                <a:ln w="0"/>
                <a:solidFill>
                  <a:schemeClr val="accent1"/>
                </a:solidFill>
                <a:effectLst>
                  <a:outerShdw blurRad="38100" dist="25400" dir="5400000" algn="ctr" rotWithShape="0">
                    <a:srgbClr val="6E747A">
                      <a:alpha val="43000"/>
                    </a:srgbClr>
                  </a:outerShdw>
                </a:effectLst>
                <a:latin typeface="Consolas" panose="020B0609020204030204" pitchFamily="49" charset="0"/>
              </a:rPr>
              <a:t>协议</a:t>
            </a:r>
            <a:endParaRPr lang="en-US" altLang="zh-CN" dirty="0">
              <a:ln w="0"/>
              <a:solidFill>
                <a:schemeClr val="accent1"/>
              </a:solidFill>
              <a:effectLst>
                <a:outerShdw blurRad="38100" dist="25400" dir="5400000" algn="ctr" rotWithShape="0">
                  <a:srgbClr val="6E747A">
                    <a:alpha val="43000"/>
                  </a:srgbClr>
                </a:outerShdw>
              </a:effectLst>
              <a:latin typeface="Consolas" panose="020B0609020204030204" pitchFamily="49" charset="0"/>
            </a:endParaRPr>
          </a:p>
        </p:txBody>
      </p:sp>
      <p:sp>
        <p:nvSpPr>
          <p:cNvPr id="27" name="标题 1">
            <a:extLst>
              <a:ext uri="{FF2B5EF4-FFF2-40B4-BE49-F238E27FC236}">
                <a16:creationId xmlns:a16="http://schemas.microsoft.com/office/drawing/2014/main" id="{1F78A6CA-B747-8347-08CA-E8A4E61AA2CF}"/>
              </a:ext>
            </a:extLst>
          </p:cNvPr>
          <p:cNvSpPr>
            <a:spLocks noGrp="1"/>
          </p:cNvSpPr>
          <p:nvPr>
            <p:ph type="title"/>
          </p:nvPr>
        </p:nvSpPr>
        <p:spPr>
          <a:xfrm>
            <a:off x="838200" y="365125"/>
            <a:ext cx="10515600" cy="1325563"/>
          </a:xfrm>
        </p:spPr>
        <p:txBody>
          <a:bodyPr/>
          <a:lstStyle/>
          <a:p>
            <a:r>
              <a:rPr lang="zh-CN" altLang="en-US" dirty="0"/>
              <a:t>装载显示加速卡的 </a:t>
            </a:r>
            <a:r>
              <a:rPr lang="en-US" altLang="zh-CN" dirty="0"/>
              <a:t>X </a:t>
            </a:r>
            <a:r>
              <a:rPr lang="zh-CN" altLang="en-US" dirty="0"/>
              <a:t>窗口系统</a:t>
            </a:r>
          </a:p>
        </p:txBody>
      </p:sp>
      <p:sp>
        <p:nvSpPr>
          <p:cNvPr id="28" name="内容占位符 85">
            <a:extLst>
              <a:ext uri="{FF2B5EF4-FFF2-40B4-BE49-F238E27FC236}">
                <a16:creationId xmlns:a16="http://schemas.microsoft.com/office/drawing/2014/main" id="{CD49FEA7-1AA5-41BB-DF40-0BF5852822DF}"/>
              </a:ext>
            </a:extLst>
          </p:cNvPr>
          <p:cNvSpPr>
            <a:spLocks noGrp="1"/>
          </p:cNvSpPr>
          <p:nvPr>
            <p:ph idx="1"/>
          </p:nvPr>
        </p:nvSpPr>
        <p:spPr>
          <a:xfrm>
            <a:off x="7199164" y="1825624"/>
            <a:ext cx="4370536" cy="4765673"/>
          </a:xfrm>
        </p:spPr>
        <p:txBody>
          <a:bodyPr>
            <a:normAutofit/>
          </a:bodyPr>
          <a:lstStyle/>
          <a:p>
            <a:r>
              <a:rPr lang="zh-CN" altLang="en-US" dirty="0"/>
              <a:t>早期方案是直接在 </a:t>
            </a:r>
            <a:r>
              <a:rPr lang="en-US" altLang="zh-CN" dirty="0"/>
              <a:t>X </a:t>
            </a:r>
            <a:r>
              <a:rPr lang="zh-CN" altLang="en-US" dirty="0"/>
              <a:t>服务端操作显示设备</a:t>
            </a:r>
            <a:endParaRPr lang="en-US" altLang="zh-CN" dirty="0"/>
          </a:p>
          <a:p>
            <a:pPr lvl="1"/>
            <a:r>
              <a:rPr lang="en-US" altLang="zh-CN" dirty="0" err="1"/>
              <a:t>modeset</a:t>
            </a:r>
            <a:r>
              <a:rPr lang="en-US" altLang="zh-CN" dirty="0"/>
              <a:t> (“UMS” – </a:t>
            </a:r>
            <a:r>
              <a:rPr lang="en-US" altLang="zh-CN" dirty="0" err="1"/>
              <a:t>Userspace</a:t>
            </a:r>
            <a:r>
              <a:rPr lang="en-US" altLang="zh-CN" dirty="0"/>
              <a:t> mode setting)</a:t>
            </a:r>
          </a:p>
          <a:p>
            <a:pPr lvl="1"/>
            <a:r>
              <a:rPr lang="zh-CN" altLang="en-US" dirty="0"/>
              <a:t>帧缓冲</a:t>
            </a:r>
            <a:endParaRPr lang="en-US" altLang="zh-CN" dirty="0"/>
          </a:p>
          <a:p>
            <a:pPr lvl="1"/>
            <a:r>
              <a:rPr lang="zh-CN" altLang="en-US" dirty="0"/>
              <a:t>显示加速</a:t>
            </a:r>
            <a:endParaRPr lang="en-US" altLang="zh-CN" dirty="0"/>
          </a:p>
          <a:p>
            <a:r>
              <a:rPr lang="zh-CN" altLang="en-US" dirty="0"/>
              <a:t>问题</a:t>
            </a:r>
            <a:endParaRPr lang="en-US" altLang="zh-CN" dirty="0"/>
          </a:p>
          <a:p>
            <a:pPr lvl="1"/>
            <a:r>
              <a:rPr lang="en-US" altLang="zh-CN" dirty="0" err="1"/>
              <a:t>Xorg</a:t>
            </a:r>
            <a:r>
              <a:rPr lang="en-US" altLang="zh-CN" dirty="0"/>
              <a:t> </a:t>
            </a:r>
            <a:r>
              <a:rPr lang="zh-CN" altLang="en-US" dirty="0"/>
              <a:t>需要以 </a:t>
            </a:r>
            <a:r>
              <a:rPr lang="en-US" altLang="zh-CN" dirty="0"/>
              <a:t>root </a:t>
            </a:r>
            <a:r>
              <a:rPr lang="zh-CN" altLang="en-US" dirty="0"/>
              <a:t>运行</a:t>
            </a:r>
            <a:endParaRPr lang="en-US" altLang="zh-CN" dirty="0"/>
          </a:p>
          <a:p>
            <a:pPr lvl="1"/>
            <a:r>
              <a:rPr lang="en-US" altLang="zh-CN" dirty="0" err="1"/>
              <a:t>Xorg</a:t>
            </a:r>
            <a:r>
              <a:rPr lang="en-US" altLang="zh-CN" dirty="0"/>
              <a:t> </a:t>
            </a:r>
            <a:r>
              <a:rPr lang="zh-CN" altLang="en-US" dirty="0"/>
              <a:t>崩溃的话可能导致显示输出异常，无法操作</a:t>
            </a:r>
            <a:endParaRPr lang="en-US" altLang="zh-CN" dirty="0"/>
          </a:p>
          <a:p>
            <a:pPr lvl="1"/>
            <a:r>
              <a:rPr lang="zh-CN" altLang="en-US" u="sng" dirty="0"/>
              <a:t>显示加速功能需要经过 </a:t>
            </a:r>
            <a:r>
              <a:rPr lang="en-US" altLang="zh-CN" u="sng" dirty="0" err="1"/>
              <a:t>Xorg</a:t>
            </a:r>
            <a:r>
              <a:rPr lang="en-US" altLang="zh-CN" u="sng" dirty="0"/>
              <a:t> </a:t>
            </a:r>
            <a:r>
              <a:rPr lang="zh-CN" altLang="en-US" u="sng" dirty="0"/>
              <a:t>进行操作</a:t>
            </a:r>
            <a:endParaRPr lang="en-US" altLang="zh-CN" u="sng" dirty="0"/>
          </a:p>
        </p:txBody>
      </p:sp>
    </p:spTree>
    <p:extLst>
      <p:ext uri="{BB962C8B-B14F-4D97-AF65-F5344CB8AC3E}">
        <p14:creationId xmlns:p14="http://schemas.microsoft.com/office/powerpoint/2010/main" val="102863433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65440F1-A57C-3EFF-6259-F7A48F279124}"/>
              </a:ext>
            </a:extLst>
          </p:cNvPr>
          <p:cNvSpPr>
            <a:spLocks noGrp="1"/>
          </p:cNvSpPr>
          <p:nvPr>
            <p:ph idx="1"/>
          </p:nvPr>
        </p:nvSpPr>
        <p:spPr>
          <a:xfrm>
            <a:off x="838200" y="1825625"/>
            <a:ext cx="10515600" cy="4667250"/>
          </a:xfrm>
        </p:spPr>
        <p:txBody>
          <a:bodyPr>
            <a:normAutofit/>
          </a:bodyPr>
          <a:lstStyle/>
          <a:p>
            <a:r>
              <a:rPr lang="zh-CN" altLang="en-US" dirty="0"/>
              <a:t>前两个问题属于 </a:t>
            </a:r>
            <a:r>
              <a:rPr lang="en-US" altLang="zh-CN" dirty="0"/>
              <a:t>mode setting </a:t>
            </a:r>
            <a:r>
              <a:rPr lang="zh-CN" altLang="en-US" dirty="0"/>
              <a:t>的问题</a:t>
            </a:r>
            <a:endParaRPr lang="en-US" altLang="zh-CN" dirty="0"/>
          </a:p>
          <a:p>
            <a:pPr lvl="1"/>
            <a:r>
              <a:rPr lang="en-US" altLang="zh-CN" dirty="0" err="1"/>
              <a:t>XRandR</a:t>
            </a:r>
            <a:r>
              <a:rPr lang="en-US" altLang="zh-CN" dirty="0"/>
              <a:t> </a:t>
            </a:r>
            <a:r>
              <a:rPr lang="zh-CN" altLang="en-US" dirty="0"/>
              <a:t>协议扩展用于向 </a:t>
            </a:r>
            <a:r>
              <a:rPr lang="en-US" altLang="zh-CN" dirty="0" err="1"/>
              <a:t>Xorg</a:t>
            </a:r>
            <a:r>
              <a:rPr lang="en-US" altLang="zh-CN" dirty="0"/>
              <a:t> </a:t>
            </a:r>
            <a:r>
              <a:rPr lang="zh-CN" altLang="en-US" dirty="0"/>
              <a:t>发出变更显示模式的请求</a:t>
            </a:r>
            <a:endParaRPr lang="en-US" altLang="zh-CN" dirty="0"/>
          </a:p>
          <a:p>
            <a:pPr lvl="1"/>
            <a:r>
              <a:rPr lang="zh-CN" altLang="en-US" dirty="0"/>
              <a:t>如果 </a:t>
            </a:r>
            <a:r>
              <a:rPr lang="en-US" altLang="zh-CN" dirty="0" err="1"/>
              <a:t>Xorg</a:t>
            </a:r>
            <a:r>
              <a:rPr lang="en-US" altLang="zh-CN" dirty="0"/>
              <a:t> </a:t>
            </a:r>
            <a:r>
              <a:rPr lang="zh-CN" altLang="en-US" dirty="0"/>
              <a:t>把设备状态搞乱了，只能再开个 </a:t>
            </a:r>
            <a:r>
              <a:rPr lang="en-US" altLang="zh-CN" dirty="0" err="1"/>
              <a:t>Xorg</a:t>
            </a:r>
            <a:r>
              <a:rPr lang="en-US" altLang="zh-CN" dirty="0"/>
              <a:t> </a:t>
            </a:r>
            <a:r>
              <a:rPr lang="zh-CN" altLang="en-US" dirty="0"/>
              <a:t>并且祈祷能搞回来</a:t>
            </a:r>
            <a:endParaRPr lang="en-US" altLang="zh-CN" dirty="0"/>
          </a:p>
          <a:p>
            <a:pPr lvl="1"/>
            <a:r>
              <a:rPr lang="zh-CN" altLang="en-US" dirty="0"/>
              <a:t>休眠、唤醒、热插拔等在用户态做也很费劲</a:t>
            </a:r>
            <a:endParaRPr lang="en-US" altLang="zh-CN" dirty="0"/>
          </a:p>
          <a:p>
            <a:r>
              <a:rPr lang="zh-CN" altLang="en-US" dirty="0"/>
              <a:t>第三个问题关乎性能和多应用共享</a:t>
            </a:r>
            <a:endParaRPr lang="en-US" altLang="zh-CN" dirty="0"/>
          </a:p>
          <a:p>
            <a:pPr lvl="1"/>
            <a:r>
              <a:rPr lang="zh-CN" altLang="en-US" dirty="0"/>
              <a:t>所有 </a:t>
            </a:r>
            <a:r>
              <a:rPr lang="en-US" altLang="zh-CN" dirty="0"/>
              <a:t>OpenGL </a:t>
            </a:r>
            <a:r>
              <a:rPr lang="zh-CN" altLang="en-US" dirty="0"/>
              <a:t>命令都通过 </a:t>
            </a:r>
            <a:r>
              <a:rPr lang="en-US" altLang="zh-CN" dirty="0" err="1"/>
              <a:t>Xorg</a:t>
            </a:r>
            <a:r>
              <a:rPr lang="en-US" altLang="zh-CN" dirty="0"/>
              <a:t> </a:t>
            </a:r>
            <a:r>
              <a:rPr lang="zh-CN" altLang="en-US" dirty="0"/>
              <a:t>转发一遍到驱动的话会很慢</a:t>
            </a:r>
            <a:endParaRPr lang="en-US" altLang="zh-CN" dirty="0"/>
          </a:p>
          <a:p>
            <a:pPr lvl="1"/>
            <a:r>
              <a:rPr lang="en-US" altLang="zh-CN" dirty="0" err="1"/>
              <a:t>Xorg</a:t>
            </a:r>
            <a:r>
              <a:rPr lang="en-US" altLang="zh-CN" dirty="0"/>
              <a:t> </a:t>
            </a:r>
            <a:r>
              <a:rPr lang="zh-CN" altLang="en-US" dirty="0"/>
              <a:t>也要 </a:t>
            </a:r>
            <a:r>
              <a:rPr lang="en-US" altLang="zh-CN" dirty="0"/>
              <a:t>aware OpenGL </a:t>
            </a:r>
            <a:r>
              <a:rPr lang="zh-CN" altLang="en-US" dirty="0"/>
              <a:t>的演进，虽然用的是扩展，但是耦合度很强</a:t>
            </a:r>
            <a:endParaRPr lang="en-US" altLang="zh-CN" dirty="0"/>
          </a:p>
          <a:p>
            <a:pPr lvl="1"/>
            <a:r>
              <a:rPr lang="en-US" altLang="zh-CN" dirty="0" err="1"/>
              <a:t>Xorg</a:t>
            </a:r>
            <a:r>
              <a:rPr lang="en-US" altLang="zh-CN" dirty="0"/>
              <a:t> </a:t>
            </a:r>
            <a:r>
              <a:rPr lang="zh-CN" altLang="en-US" dirty="0"/>
              <a:t>要处理</a:t>
            </a:r>
            <a:r>
              <a:rPr lang="zh-CN" altLang="en-US" u="sng" dirty="0"/>
              <a:t>多个图形 </a:t>
            </a:r>
            <a:r>
              <a:rPr lang="en-US" altLang="zh-CN" u="sng" dirty="0"/>
              <a:t>App </a:t>
            </a:r>
            <a:r>
              <a:rPr lang="zh-CN" altLang="en-US" u="sng" dirty="0"/>
              <a:t>同时使用 </a:t>
            </a:r>
            <a:r>
              <a:rPr lang="en-US" altLang="zh-CN" u="sng" dirty="0"/>
              <a:t>OpenGL </a:t>
            </a:r>
            <a:r>
              <a:rPr lang="zh-CN" altLang="en-US" u="sng" dirty="0"/>
              <a:t>上下文的情况</a:t>
            </a:r>
            <a:endParaRPr lang="en-US" altLang="zh-CN" u="sng" dirty="0"/>
          </a:p>
          <a:p>
            <a:endParaRPr lang="en-US" altLang="zh-CN" u="sng" dirty="0"/>
          </a:p>
          <a:p>
            <a:r>
              <a:rPr lang="zh-CN" altLang="en-US" dirty="0"/>
              <a:t>总之，毛病很多</a:t>
            </a:r>
            <a:endParaRPr lang="en-US" altLang="zh-CN" dirty="0"/>
          </a:p>
        </p:txBody>
      </p:sp>
      <p:sp>
        <p:nvSpPr>
          <p:cNvPr id="5" name="标题 1">
            <a:extLst>
              <a:ext uri="{FF2B5EF4-FFF2-40B4-BE49-F238E27FC236}">
                <a16:creationId xmlns:a16="http://schemas.microsoft.com/office/drawing/2014/main" id="{FE54D6A4-CA53-C5A3-FFF3-48C992469047}"/>
              </a:ext>
            </a:extLst>
          </p:cNvPr>
          <p:cNvSpPr>
            <a:spLocks noGrp="1"/>
          </p:cNvSpPr>
          <p:nvPr>
            <p:ph type="title"/>
          </p:nvPr>
        </p:nvSpPr>
        <p:spPr>
          <a:xfrm>
            <a:off x="838200" y="365125"/>
            <a:ext cx="10515600" cy="1325563"/>
          </a:xfrm>
        </p:spPr>
        <p:txBody>
          <a:bodyPr/>
          <a:lstStyle/>
          <a:p>
            <a:r>
              <a:rPr lang="en-US" altLang="zh-CN" dirty="0"/>
              <a:t>DRI – Direct Rendering Infrastructure</a:t>
            </a:r>
            <a:endParaRPr lang="zh-CN" altLang="en-US" dirty="0"/>
          </a:p>
        </p:txBody>
      </p:sp>
    </p:spTree>
    <p:extLst>
      <p:ext uri="{BB962C8B-B14F-4D97-AF65-F5344CB8AC3E}">
        <p14:creationId xmlns:p14="http://schemas.microsoft.com/office/powerpoint/2010/main" val="38215894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5885AB1-0823-2DA6-B807-652B53653CDC}"/>
              </a:ext>
            </a:extLst>
          </p:cNvPr>
          <p:cNvSpPr>
            <a:spLocks noGrp="1"/>
          </p:cNvSpPr>
          <p:nvPr>
            <p:ph type="title"/>
          </p:nvPr>
        </p:nvSpPr>
        <p:spPr/>
        <p:txBody>
          <a:bodyPr/>
          <a:lstStyle/>
          <a:p>
            <a:r>
              <a:rPr lang="zh-CN" altLang="en-US" dirty="0"/>
              <a:t>阅读图形栈程序的基本技术</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1E0B4E05-EC3F-E367-08BF-0920D98D28B6}"/>
                  </a:ext>
                </a:extLst>
              </p:cNvPr>
              <p:cNvSpPr>
                <a:spLocks noGrp="1"/>
              </p:cNvSpPr>
              <p:nvPr>
                <p:ph idx="1"/>
              </p:nvPr>
            </p:nvSpPr>
            <p:spPr/>
            <p:txBody>
              <a:bodyPr/>
              <a:lstStyle/>
              <a:p>
                <a:r>
                  <a:rPr lang="zh-CN" altLang="en-US" dirty="0"/>
                  <a:t>连蒙带猜 </a:t>
                </a:r>
                <a:r>
                  <a:rPr lang="en-US" altLang="zh-CN" dirty="0"/>
                  <a:t>:)</a:t>
                </a:r>
              </a:p>
              <a:p>
                <a:pPr lvl="1"/>
                <a:r>
                  <a:rPr lang="zh-CN" altLang="en-US" dirty="0"/>
                  <a:t>不保证下面讲的都是对的，但是大部分内容的精神应该没有大问题</a:t>
                </a:r>
                <a:endParaRPr lang="en-US" altLang="zh-CN" dirty="0"/>
              </a:p>
              <a:p>
                <a:r>
                  <a:rPr lang="en-US" altLang="zh-CN" dirty="0"/>
                  <a:t>Put things together</a:t>
                </a:r>
              </a:p>
              <a:p>
                <a:pPr lvl="1"/>
                <a:r>
                  <a:rPr lang="en-US" altLang="zh-CN" dirty="0"/>
                  <a:t>e.g. </a:t>
                </a:r>
                <a:r>
                  <a:rPr lang="en-US" altLang="zh-CN" dirty="0" err="1"/>
                  <a:t>OpenGrok</a:t>
                </a:r>
                <a:r>
                  <a:rPr lang="en-US" altLang="zh-CN" dirty="0"/>
                  <a:t> + </a:t>
                </a:r>
                <a:r>
                  <a:rPr lang="en-US" altLang="zh-CN" dirty="0" err="1"/>
                  <a:t>ArchLinux</a:t>
                </a:r>
                <a:r>
                  <a:rPr lang="en-US" altLang="zh-CN" dirty="0"/>
                  <a:t> </a:t>
                </a:r>
                <a:r>
                  <a:rPr lang="en-US" altLang="zh-CN" dirty="0">
                    <a:solidFill>
                      <a:srgbClr val="000000"/>
                    </a:solidFill>
                    <a:highlight>
                      <a:srgbClr val="FFFFFF"/>
                    </a:highlight>
                    <a:latin typeface="Consolas" panose="020B0609020204030204" pitchFamily="49" charset="0"/>
                  </a:rPr>
                  <a:t>PKGBUILD</a:t>
                </a:r>
                <a:r>
                  <a:rPr lang="en-US" altLang="zh-CN" dirty="0"/>
                  <a:t> </a:t>
                </a:r>
                <a14:m>
                  <m:oMath xmlns:m="http://schemas.openxmlformats.org/officeDocument/2006/math">
                    <m:r>
                      <a:rPr lang="en-US" altLang="zh-CN" b="0" i="1" smtClean="0">
                        <a:latin typeface="Cambria Math" panose="02040503050406030204" pitchFamily="18" charset="0"/>
                      </a:rPr>
                      <m:t>→</m:t>
                    </m:r>
                  </m:oMath>
                </a14:m>
                <a:r>
                  <a:rPr lang="en-US" altLang="zh-CN" dirty="0"/>
                  <a:t> </a:t>
                </a:r>
                <a:r>
                  <a:rPr lang="zh-CN" altLang="en-US" dirty="0"/>
                  <a:t>源码</a:t>
                </a:r>
                <a:endParaRPr lang="en-US" altLang="zh-CN" dirty="0"/>
              </a:p>
              <a:p>
                <a:pPr lvl="2"/>
                <a:r>
                  <a:rPr lang="zh-CN" altLang="en-US" dirty="0"/>
                  <a:t>对 </a:t>
                </a:r>
                <a:r>
                  <a:rPr lang="en-US" altLang="zh-CN" dirty="0"/>
                  <a:t>C </a:t>
                </a:r>
                <a:r>
                  <a:rPr lang="zh-CN" altLang="en-US" dirty="0"/>
                  <a:t>代码表现良好</a:t>
                </a:r>
                <a:endParaRPr lang="en-US" altLang="zh-CN" dirty="0"/>
              </a:p>
              <a:p>
                <a:pPr lvl="1"/>
                <a:r>
                  <a:rPr lang="en-US" altLang="zh-CN" dirty="0">
                    <a:hlinkClick r:id="rId2"/>
                  </a:rPr>
                  <a:t>https://github.com/libreliu/docker-opengrok-archlinux</a:t>
                </a:r>
                <a:r>
                  <a:rPr lang="en-US" altLang="zh-CN" dirty="0"/>
                  <a:t> </a:t>
                </a:r>
              </a:p>
              <a:p>
                <a:r>
                  <a:rPr lang="en-US" altLang="zh-CN" dirty="0" err="1"/>
                  <a:t>gdb</a:t>
                </a:r>
                <a:r>
                  <a:rPr lang="en-US" altLang="zh-CN" dirty="0"/>
                  <a:t> + </a:t>
                </a:r>
                <a:r>
                  <a:rPr lang="zh-CN" altLang="en-US" dirty="0"/>
                  <a:t>符号</a:t>
                </a:r>
                <a:r>
                  <a:rPr lang="en-US" altLang="zh-CN" dirty="0"/>
                  <a:t> (e.g.</a:t>
                </a:r>
                <a:r>
                  <a:rPr lang="zh-CN" altLang="en-US" dirty="0"/>
                  <a:t> </a:t>
                </a:r>
                <a:r>
                  <a:rPr lang="en-US" altLang="zh-CN" sz="2400" dirty="0" err="1">
                    <a:solidFill>
                      <a:srgbClr val="000000"/>
                    </a:solidFill>
                    <a:highlight>
                      <a:srgbClr val="FFFFFF"/>
                    </a:highlight>
                    <a:latin typeface="Consolas" panose="020B0609020204030204" pitchFamily="49" charset="0"/>
                  </a:rPr>
                  <a:t>debuginfod</a:t>
                </a:r>
                <a:r>
                  <a:rPr lang="en-US" altLang="zh-CN" dirty="0"/>
                  <a:t>)</a:t>
                </a:r>
              </a:p>
              <a:p>
                <a:r>
                  <a:rPr lang="zh-CN" altLang="en-US" dirty="0"/>
                  <a:t>找到入口点、协议、约定，两方面推测</a:t>
                </a:r>
                <a:endParaRPr lang="en-US" altLang="zh-CN" dirty="0"/>
              </a:p>
              <a:p>
                <a:pPr lvl="1"/>
                <a:r>
                  <a:rPr lang="en-US" altLang="zh-CN" dirty="0"/>
                  <a:t>e.g. Wayland protocol, </a:t>
                </a:r>
                <a:r>
                  <a:rPr lang="en-US" altLang="zh-CN" sz="2000" dirty="0" err="1">
                    <a:solidFill>
                      <a:srgbClr val="000000"/>
                    </a:solidFill>
                    <a:highlight>
                      <a:srgbClr val="FFFFFF"/>
                    </a:highlight>
                    <a:latin typeface="Consolas" panose="020B0609020204030204" pitchFamily="49" charset="0"/>
                  </a:rPr>
                  <a:t>libdrm</a:t>
                </a:r>
                <a:r>
                  <a:rPr lang="en-US" altLang="zh-CN" dirty="0"/>
                  <a:t>, </a:t>
                </a:r>
                <a:r>
                  <a:rPr lang="en-US" altLang="zh-CN" sz="2000" dirty="0" err="1">
                    <a:solidFill>
                      <a:srgbClr val="000000"/>
                    </a:solidFill>
                    <a:highlight>
                      <a:srgbClr val="FFFFFF"/>
                    </a:highlight>
                    <a:latin typeface="Consolas" panose="020B0609020204030204" pitchFamily="49" charset="0"/>
                  </a:rPr>
                  <a:t>amdgpu_cs_ioctl</a:t>
                </a:r>
                <a:endParaRPr lang="en-US" altLang="zh-CN" sz="1800" dirty="0">
                  <a:solidFill>
                    <a:srgbClr val="000000"/>
                  </a:solidFill>
                  <a:highlight>
                    <a:srgbClr val="FFFFFF"/>
                  </a:highlight>
                  <a:latin typeface="Consolas" panose="020B0609020204030204" pitchFamily="49" charset="0"/>
                </a:endParaRPr>
              </a:p>
              <a:p>
                <a:pPr lvl="1"/>
                <a:endParaRPr lang="zh-CN" altLang="en-US" dirty="0"/>
              </a:p>
            </p:txBody>
          </p:sp>
        </mc:Choice>
        <mc:Fallback>
          <p:sp>
            <p:nvSpPr>
              <p:cNvPr id="3" name="内容占位符 2">
                <a:extLst>
                  <a:ext uri="{FF2B5EF4-FFF2-40B4-BE49-F238E27FC236}">
                    <a16:creationId xmlns:a16="http://schemas.microsoft.com/office/drawing/2014/main" id="{1E0B4E05-EC3F-E367-08BF-0920D98D28B6}"/>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762629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4D853-A8C7-DD7E-96AB-9F58308DFB6E}"/>
              </a:ext>
            </a:extLst>
          </p:cNvPr>
          <p:cNvSpPr>
            <a:spLocks noGrp="1"/>
          </p:cNvSpPr>
          <p:nvPr>
            <p:ph type="title"/>
          </p:nvPr>
        </p:nvSpPr>
        <p:spPr/>
        <p:txBody>
          <a:bodyPr/>
          <a:lstStyle/>
          <a:p>
            <a:r>
              <a:rPr lang="zh-CN" altLang="en-US" dirty="0"/>
              <a:t>早期 </a:t>
            </a:r>
            <a:r>
              <a:rPr lang="en-US" altLang="zh-CN" dirty="0"/>
              <a:t>DRI</a:t>
            </a:r>
            <a:endParaRPr lang="zh-CN" altLang="en-US" dirty="0"/>
          </a:p>
        </p:txBody>
      </p:sp>
      <p:sp>
        <p:nvSpPr>
          <p:cNvPr id="3" name="内容占位符 2">
            <a:extLst>
              <a:ext uri="{FF2B5EF4-FFF2-40B4-BE49-F238E27FC236}">
                <a16:creationId xmlns:a16="http://schemas.microsoft.com/office/drawing/2014/main" id="{A1640992-9D46-9D80-C7D8-035CB7648FF9}"/>
              </a:ext>
            </a:extLst>
          </p:cNvPr>
          <p:cNvSpPr>
            <a:spLocks noGrp="1"/>
          </p:cNvSpPr>
          <p:nvPr>
            <p:ph idx="1"/>
          </p:nvPr>
        </p:nvSpPr>
        <p:spPr>
          <a:xfrm>
            <a:off x="838200" y="1825625"/>
            <a:ext cx="2451100" cy="4351338"/>
          </a:xfrm>
        </p:spPr>
        <p:txBody>
          <a:bodyPr/>
          <a:lstStyle/>
          <a:p>
            <a:r>
              <a:rPr lang="en-US" altLang="zh-CN" b="1" dirty="0" err="1"/>
              <a:t>drm</a:t>
            </a:r>
            <a:r>
              <a:rPr lang="en-US" altLang="zh-CN" dirty="0"/>
              <a:t>: Direct Rendering Manager</a:t>
            </a:r>
          </a:p>
          <a:p>
            <a:r>
              <a:rPr lang="en-US" altLang="zh-CN" dirty="0">
                <a:hlinkClick r:id="rId3"/>
              </a:rPr>
              <a:t>https://dri.freedesktop.org/wiki/DriHistory/</a:t>
            </a:r>
            <a:endParaRPr lang="en-US" altLang="zh-CN" dirty="0"/>
          </a:p>
          <a:p>
            <a:endParaRPr lang="zh-CN" altLang="en-US" dirty="0"/>
          </a:p>
        </p:txBody>
      </p:sp>
      <p:pic>
        <p:nvPicPr>
          <p:cNvPr id="5" name="图片 4">
            <a:extLst>
              <a:ext uri="{FF2B5EF4-FFF2-40B4-BE49-F238E27FC236}">
                <a16:creationId xmlns:a16="http://schemas.microsoft.com/office/drawing/2014/main" id="{A451B803-27C1-F9AE-114A-EFA0709F0FC1}"/>
              </a:ext>
            </a:extLst>
          </p:cNvPr>
          <p:cNvPicPr>
            <a:picLocks noChangeAspect="1"/>
          </p:cNvPicPr>
          <p:nvPr/>
        </p:nvPicPr>
        <p:blipFill>
          <a:blip r:embed="rId4"/>
          <a:stretch>
            <a:fillRect/>
          </a:stretch>
        </p:blipFill>
        <p:spPr>
          <a:xfrm>
            <a:off x="3708400" y="365125"/>
            <a:ext cx="8166100" cy="6124575"/>
          </a:xfrm>
          <a:prstGeom prst="rect">
            <a:avLst/>
          </a:prstGeom>
        </p:spPr>
      </p:pic>
      <p:sp>
        <p:nvSpPr>
          <p:cNvPr id="7" name="文本框 6">
            <a:extLst>
              <a:ext uri="{FF2B5EF4-FFF2-40B4-BE49-F238E27FC236}">
                <a16:creationId xmlns:a16="http://schemas.microsoft.com/office/drawing/2014/main" id="{23B0FD91-79E9-A71D-E356-05F9818A9EE2}"/>
              </a:ext>
            </a:extLst>
          </p:cNvPr>
          <p:cNvSpPr txBox="1"/>
          <p:nvPr/>
        </p:nvSpPr>
        <p:spPr>
          <a:xfrm>
            <a:off x="317500" y="6311900"/>
            <a:ext cx="1828800" cy="369332"/>
          </a:xfrm>
          <a:prstGeom prst="rect">
            <a:avLst/>
          </a:prstGeom>
          <a:noFill/>
        </p:spPr>
        <p:txBody>
          <a:bodyPr wrap="square">
            <a:spAutoFit/>
          </a:bodyPr>
          <a:lstStyle/>
          <a:p>
            <a:r>
              <a:rPr lang="en-US" altLang="zh-CN" dirty="0"/>
              <a:t>※ </a:t>
            </a:r>
            <a:r>
              <a:rPr lang="zh-CN" altLang="en-US" dirty="0"/>
              <a:t>此节未经考证</a:t>
            </a:r>
          </a:p>
        </p:txBody>
      </p:sp>
    </p:spTree>
    <p:extLst>
      <p:ext uri="{BB962C8B-B14F-4D97-AF65-F5344CB8AC3E}">
        <p14:creationId xmlns:p14="http://schemas.microsoft.com/office/powerpoint/2010/main" val="38186168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490F7B-07C5-4F76-DB49-AC5A2EE1B9B9}"/>
              </a:ext>
            </a:extLst>
          </p:cNvPr>
          <p:cNvSpPr>
            <a:spLocks noGrp="1"/>
          </p:cNvSpPr>
          <p:nvPr>
            <p:ph type="title"/>
          </p:nvPr>
        </p:nvSpPr>
        <p:spPr/>
        <p:txBody>
          <a:bodyPr/>
          <a:lstStyle/>
          <a:p>
            <a:r>
              <a:rPr lang="zh-CN" altLang="en-US" dirty="0"/>
              <a:t>现代 </a:t>
            </a:r>
            <a:r>
              <a:rPr lang="en-US" altLang="zh-CN" dirty="0"/>
              <a:t>DRI</a:t>
            </a:r>
            <a:endParaRPr lang="zh-CN" altLang="en-US" dirty="0"/>
          </a:p>
        </p:txBody>
      </p:sp>
      <p:sp>
        <p:nvSpPr>
          <p:cNvPr id="3" name="内容占位符 2">
            <a:extLst>
              <a:ext uri="{FF2B5EF4-FFF2-40B4-BE49-F238E27FC236}">
                <a16:creationId xmlns:a16="http://schemas.microsoft.com/office/drawing/2014/main" id="{E9C394E7-B873-6C73-E8FB-DAED8C304EE7}"/>
              </a:ext>
            </a:extLst>
          </p:cNvPr>
          <p:cNvSpPr>
            <a:spLocks noGrp="1"/>
          </p:cNvSpPr>
          <p:nvPr>
            <p:ph idx="1"/>
          </p:nvPr>
        </p:nvSpPr>
        <p:spPr>
          <a:xfrm>
            <a:off x="838200" y="1825625"/>
            <a:ext cx="2641600" cy="4351338"/>
          </a:xfrm>
        </p:spPr>
        <p:txBody>
          <a:bodyPr/>
          <a:lstStyle/>
          <a:p>
            <a:r>
              <a:rPr lang="en-US" altLang="zh-CN" dirty="0"/>
              <a:t>mode set </a:t>
            </a:r>
            <a:r>
              <a:rPr lang="zh-CN" altLang="en-US" dirty="0"/>
              <a:t>挪到了 </a:t>
            </a:r>
            <a:r>
              <a:rPr lang="en-US" altLang="zh-CN" dirty="0" err="1"/>
              <a:t>drm</a:t>
            </a:r>
            <a:r>
              <a:rPr lang="en-US" altLang="zh-CN" dirty="0"/>
              <a:t> </a:t>
            </a:r>
            <a:r>
              <a:rPr lang="zh-CN" altLang="en-US" dirty="0"/>
              <a:t>里面进行</a:t>
            </a:r>
          </a:p>
        </p:txBody>
      </p:sp>
      <p:pic>
        <p:nvPicPr>
          <p:cNvPr id="5" name="图片 4">
            <a:extLst>
              <a:ext uri="{FF2B5EF4-FFF2-40B4-BE49-F238E27FC236}">
                <a16:creationId xmlns:a16="http://schemas.microsoft.com/office/drawing/2014/main" id="{57D98C4C-C340-1E31-87AE-8BDD5CEA3D8B}"/>
              </a:ext>
            </a:extLst>
          </p:cNvPr>
          <p:cNvPicPr>
            <a:picLocks noChangeAspect="1"/>
          </p:cNvPicPr>
          <p:nvPr/>
        </p:nvPicPr>
        <p:blipFill>
          <a:blip r:embed="rId3"/>
          <a:stretch>
            <a:fillRect/>
          </a:stretch>
        </p:blipFill>
        <p:spPr>
          <a:xfrm>
            <a:off x="3733800" y="681037"/>
            <a:ext cx="7941733" cy="5956300"/>
          </a:xfrm>
          <a:prstGeom prst="rect">
            <a:avLst/>
          </a:prstGeom>
        </p:spPr>
      </p:pic>
    </p:spTree>
    <p:extLst>
      <p:ext uri="{BB962C8B-B14F-4D97-AF65-F5344CB8AC3E}">
        <p14:creationId xmlns:p14="http://schemas.microsoft.com/office/powerpoint/2010/main" val="11440701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DB3706-466E-B5E3-AEF3-129E261248D2}"/>
              </a:ext>
            </a:extLst>
          </p:cNvPr>
          <p:cNvSpPr>
            <a:spLocks noGrp="1"/>
          </p:cNvSpPr>
          <p:nvPr>
            <p:ph type="title"/>
          </p:nvPr>
        </p:nvSpPr>
        <p:spPr/>
        <p:txBody>
          <a:bodyPr/>
          <a:lstStyle/>
          <a:p>
            <a:r>
              <a:rPr lang="en-US" altLang="zh-CN" dirty="0"/>
              <a:t>DRM</a:t>
            </a:r>
            <a:endParaRPr lang="zh-CN" altLang="en-US" dirty="0"/>
          </a:p>
        </p:txBody>
      </p:sp>
      <p:sp>
        <p:nvSpPr>
          <p:cNvPr id="3" name="内容占位符 2">
            <a:extLst>
              <a:ext uri="{FF2B5EF4-FFF2-40B4-BE49-F238E27FC236}">
                <a16:creationId xmlns:a16="http://schemas.microsoft.com/office/drawing/2014/main" id="{C0921A16-49B7-1958-CABD-A14B5AC043A2}"/>
              </a:ext>
            </a:extLst>
          </p:cNvPr>
          <p:cNvSpPr>
            <a:spLocks noGrp="1"/>
          </p:cNvSpPr>
          <p:nvPr>
            <p:ph idx="1"/>
          </p:nvPr>
        </p:nvSpPr>
        <p:spPr>
          <a:xfrm>
            <a:off x="838200" y="1825624"/>
            <a:ext cx="10515600" cy="4765675"/>
          </a:xfrm>
        </p:spPr>
        <p:txBody>
          <a:bodyPr>
            <a:normAutofit/>
          </a:bodyPr>
          <a:lstStyle/>
          <a:p>
            <a:r>
              <a:rPr lang="zh-CN" altLang="en-US" dirty="0"/>
              <a:t>这套框架下，驱动被分为了两个部分：</a:t>
            </a:r>
            <a:r>
              <a:rPr lang="en-US" altLang="zh-CN" dirty="0"/>
              <a:t>KMD &amp; UMD</a:t>
            </a:r>
            <a:r>
              <a:rPr lang="zh-CN" altLang="en-US" dirty="0"/>
              <a:t> </a:t>
            </a:r>
            <a:endParaRPr lang="en-US" altLang="zh-CN" dirty="0"/>
          </a:p>
          <a:p>
            <a:pPr lvl="1"/>
            <a:r>
              <a:rPr lang="zh-CN" altLang="en-US" dirty="0"/>
              <a:t>而不是都挤在 </a:t>
            </a:r>
            <a:r>
              <a:rPr lang="en-US" altLang="zh-CN" dirty="0" err="1"/>
              <a:t>Xorg</a:t>
            </a:r>
            <a:r>
              <a:rPr lang="en-US" altLang="zh-CN" dirty="0"/>
              <a:t> </a:t>
            </a:r>
            <a:r>
              <a:rPr lang="zh-CN" altLang="en-US" dirty="0"/>
              <a:t>里面</a:t>
            </a:r>
            <a:endParaRPr lang="en-US" altLang="zh-CN" dirty="0"/>
          </a:p>
          <a:p>
            <a:r>
              <a:rPr lang="zh-CN" altLang="en-US" dirty="0"/>
              <a:t>内核态驱动 </a:t>
            </a:r>
            <a:r>
              <a:rPr lang="en-US" altLang="zh-CN" dirty="0"/>
              <a:t>Kernel Mode Driver</a:t>
            </a:r>
          </a:p>
          <a:p>
            <a:pPr lvl="1"/>
            <a:r>
              <a:rPr lang="zh-CN" altLang="en-US" dirty="0"/>
              <a:t>配置显示模式、显示输出使用的缓冲地址</a:t>
            </a:r>
            <a:endParaRPr lang="en-US" altLang="zh-CN" dirty="0"/>
          </a:p>
          <a:p>
            <a:pPr lvl="1"/>
            <a:r>
              <a:rPr lang="zh-CN" altLang="en-US" dirty="0"/>
              <a:t>进行显存分配、换入换出</a:t>
            </a:r>
            <a:endParaRPr lang="en-US" altLang="zh-CN" dirty="0"/>
          </a:p>
          <a:p>
            <a:pPr lvl="1"/>
            <a:r>
              <a:rPr lang="zh-CN" altLang="en-US" dirty="0"/>
              <a:t>校验用户提交的命令缓冲的命令、提交命令</a:t>
            </a:r>
            <a:endParaRPr lang="en-US" altLang="zh-CN" dirty="0"/>
          </a:p>
          <a:p>
            <a:pPr lvl="1"/>
            <a:r>
              <a:rPr lang="zh-CN" altLang="en-US" dirty="0"/>
              <a:t>处理命令之间的同步</a:t>
            </a:r>
            <a:endParaRPr lang="en-US" altLang="zh-CN" dirty="0"/>
          </a:p>
          <a:p>
            <a:r>
              <a:rPr lang="zh-CN" altLang="en-US" dirty="0"/>
              <a:t>用户态驱动 </a:t>
            </a:r>
            <a:r>
              <a:rPr lang="en-US" altLang="zh-CN" dirty="0"/>
              <a:t>User Mode Driver</a:t>
            </a:r>
            <a:r>
              <a:rPr lang="zh-CN" altLang="en-US" dirty="0"/>
              <a:t> </a:t>
            </a:r>
            <a:r>
              <a:rPr lang="en-US" altLang="zh-CN" dirty="0"/>
              <a:t>(e.g. Mesa, </a:t>
            </a:r>
            <a:r>
              <a:rPr lang="en-US" altLang="zh-CN" dirty="0" err="1"/>
              <a:t>Xorg</a:t>
            </a:r>
            <a:r>
              <a:rPr lang="en-US" altLang="zh-CN" dirty="0"/>
              <a:t> </a:t>
            </a:r>
            <a:r>
              <a:rPr lang="zh-CN" altLang="en-US" dirty="0"/>
              <a:t>设备驱动</a:t>
            </a:r>
            <a:r>
              <a:rPr lang="en-US" altLang="zh-CN" dirty="0"/>
              <a:t>)</a:t>
            </a:r>
          </a:p>
          <a:p>
            <a:pPr lvl="1"/>
            <a:r>
              <a:rPr lang="zh-CN" altLang="en-US" dirty="0"/>
              <a:t>将高层次的用户输入 </a:t>
            </a:r>
            <a:r>
              <a:rPr lang="en-US" altLang="zh-CN" dirty="0"/>
              <a:t>(e.g. OpenGL </a:t>
            </a:r>
            <a:r>
              <a:rPr lang="zh-CN" altLang="en-US" dirty="0"/>
              <a:t>命令</a:t>
            </a:r>
            <a:r>
              <a:rPr lang="en-US" altLang="zh-CN" dirty="0"/>
              <a:t>) </a:t>
            </a:r>
            <a:r>
              <a:rPr lang="zh-CN" altLang="en-US" dirty="0"/>
              <a:t>转换为命令缓冲的原生命令、提交到 </a:t>
            </a:r>
            <a:r>
              <a:rPr lang="en-US" altLang="zh-CN" dirty="0"/>
              <a:t>KMD</a:t>
            </a:r>
          </a:p>
          <a:p>
            <a:pPr lvl="1"/>
            <a:r>
              <a:rPr lang="zh-CN" altLang="en-US" dirty="0"/>
              <a:t>编译着色器</a:t>
            </a:r>
          </a:p>
        </p:txBody>
      </p:sp>
    </p:spTree>
    <p:extLst>
      <p:ext uri="{BB962C8B-B14F-4D97-AF65-F5344CB8AC3E}">
        <p14:creationId xmlns:p14="http://schemas.microsoft.com/office/powerpoint/2010/main" val="140687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DE8ED1-468C-D33A-DD60-141F37C04592}"/>
              </a:ext>
            </a:extLst>
          </p:cNvPr>
          <p:cNvSpPr>
            <a:spLocks noGrp="1"/>
          </p:cNvSpPr>
          <p:nvPr>
            <p:ph type="title"/>
          </p:nvPr>
        </p:nvSpPr>
        <p:spPr/>
        <p:txBody>
          <a:bodyPr/>
          <a:lstStyle/>
          <a:p>
            <a:r>
              <a:rPr lang="en-US" altLang="zh-CN" dirty="0"/>
              <a:t>DRM Primary / Render Node; DRI3</a:t>
            </a:r>
            <a:endParaRPr lang="zh-CN" altLang="en-US" dirty="0"/>
          </a:p>
        </p:txBody>
      </p:sp>
      <p:sp>
        <p:nvSpPr>
          <p:cNvPr id="3" name="内容占位符 2">
            <a:extLst>
              <a:ext uri="{FF2B5EF4-FFF2-40B4-BE49-F238E27FC236}">
                <a16:creationId xmlns:a16="http://schemas.microsoft.com/office/drawing/2014/main" id="{50DD8A90-D506-F6F2-57F9-B8EB07CEE685}"/>
              </a:ext>
            </a:extLst>
          </p:cNvPr>
          <p:cNvSpPr>
            <a:spLocks noGrp="1"/>
          </p:cNvSpPr>
          <p:nvPr>
            <p:ph idx="1"/>
          </p:nvPr>
        </p:nvSpPr>
        <p:spPr/>
        <p:txBody>
          <a:bodyPr/>
          <a:lstStyle/>
          <a:p>
            <a:r>
              <a:rPr lang="zh-CN" altLang="en-US" dirty="0"/>
              <a:t>之后，</a:t>
            </a:r>
            <a:r>
              <a:rPr lang="en-US" altLang="zh-CN" dirty="0"/>
              <a:t>DRM </a:t>
            </a:r>
            <a:r>
              <a:rPr lang="zh-CN" altLang="en-US" dirty="0"/>
              <a:t>被进一步分割为 </a:t>
            </a:r>
            <a:r>
              <a:rPr lang="en-US" altLang="zh-CN" dirty="0"/>
              <a:t>Render Node </a:t>
            </a:r>
            <a:r>
              <a:rPr lang="zh-CN" altLang="en-US" dirty="0"/>
              <a:t>和 </a:t>
            </a:r>
            <a:r>
              <a:rPr lang="en-US" altLang="zh-CN" dirty="0"/>
              <a:t>Primary Node</a:t>
            </a:r>
          </a:p>
          <a:p>
            <a:pPr lvl="1"/>
            <a:r>
              <a:rPr lang="en-US" altLang="zh-CN" dirty="0"/>
              <a:t>Render Node: </a:t>
            </a:r>
            <a:r>
              <a:rPr lang="zh-CN" altLang="en-US" dirty="0"/>
              <a:t>只能做和 </a:t>
            </a:r>
            <a:r>
              <a:rPr lang="en-US" altLang="zh-CN" dirty="0"/>
              <a:t>Render </a:t>
            </a:r>
            <a:r>
              <a:rPr lang="zh-CN" altLang="en-US" dirty="0"/>
              <a:t>相关的操作</a:t>
            </a:r>
            <a:endParaRPr lang="en-US" altLang="zh-CN" dirty="0"/>
          </a:p>
          <a:p>
            <a:pPr lvl="1"/>
            <a:r>
              <a:rPr lang="en-US" altLang="zh-CN" dirty="0"/>
              <a:t>Primary Node:</a:t>
            </a:r>
            <a:r>
              <a:rPr lang="zh-CN" altLang="en-US" dirty="0"/>
              <a:t> 可以做 </a:t>
            </a:r>
            <a:r>
              <a:rPr lang="en-US" altLang="zh-CN" dirty="0"/>
              <a:t>Render</a:t>
            </a:r>
            <a:r>
              <a:rPr lang="zh-CN" altLang="en-US" dirty="0"/>
              <a:t>、</a:t>
            </a:r>
            <a:r>
              <a:rPr lang="en-US" altLang="zh-CN" dirty="0" err="1"/>
              <a:t>Modeset</a:t>
            </a:r>
            <a:r>
              <a:rPr lang="en-US" altLang="zh-CN" dirty="0"/>
              <a:t> </a:t>
            </a:r>
            <a:r>
              <a:rPr lang="zh-CN" altLang="en-US" dirty="0"/>
              <a:t>和配置帧缓冲地址的操作</a:t>
            </a:r>
            <a:endParaRPr lang="en-US" altLang="zh-CN" dirty="0"/>
          </a:p>
          <a:p>
            <a:r>
              <a:rPr lang="zh-CN" altLang="en-US" dirty="0"/>
              <a:t>这样一来，想做 </a:t>
            </a:r>
            <a:r>
              <a:rPr lang="en-US" altLang="zh-CN" dirty="0"/>
              <a:t>offscreen rendering </a:t>
            </a:r>
            <a:r>
              <a:rPr lang="zh-CN" altLang="en-US" dirty="0"/>
              <a:t>的程序就可以只拿 </a:t>
            </a:r>
            <a:r>
              <a:rPr lang="en-US" altLang="zh-CN" dirty="0"/>
              <a:t>Render Node </a:t>
            </a:r>
            <a:r>
              <a:rPr lang="zh-CN" altLang="en-US" dirty="0"/>
              <a:t>操作 </a:t>
            </a:r>
            <a:r>
              <a:rPr lang="en-US" altLang="zh-CN" dirty="0"/>
              <a:t>GPU </a:t>
            </a:r>
            <a:r>
              <a:rPr lang="zh-CN" altLang="en-US" dirty="0"/>
              <a:t>设备</a:t>
            </a:r>
            <a:endParaRPr lang="en-US" altLang="zh-CN" dirty="0"/>
          </a:p>
          <a:p>
            <a:r>
              <a:rPr lang="en-US" altLang="zh-CN" dirty="0"/>
              <a:t>DRI3: </a:t>
            </a:r>
            <a:r>
              <a:rPr lang="zh-CN" altLang="en-US" dirty="0"/>
              <a:t>通过内核的 </a:t>
            </a:r>
            <a:r>
              <a:rPr lang="en-US" altLang="zh-CN" dirty="0"/>
              <a:t>DMA-</a:t>
            </a:r>
            <a:r>
              <a:rPr lang="en-US" altLang="zh-CN" dirty="0" err="1"/>
              <a:t>Buf</a:t>
            </a:r>
            <a:r>
              <a:rPr lang="en-US" altLang="zh-CN" dirty="0"/>
              <a:t> </a:t>
            </a:r>
            <a:r>
              <a:rPr lang="zh-CN" altLang="en-US" dirty="0"/>
              <a:t>机制，图形应用通过传递文件描述符共享 </a:t>
            </a:r>
            <a:r>
              <a:rPr lang="en-US" altLang="zh-CN" dirty="0"/>
              <a:t>Render Target</a:t>
            </a:r>
            <a:r>
              <a:rPr lang="zh-CN" altLang="en-US" dirty="0"/>
              <a:t>，从而将画面交给另一个程序 </a:t>
            </a:r>
            <a:r>
              <a:rPr lang="en-US" altLang="zh-CN" dirty="0"/>
              <a:t>(e.g. </a:t>
            </a:r>
            <a:r>
              <a:rPr lang="en-US" altLang="zh-CN" dirty="0" err="1"/>
              <a:t>Xorg</a:t>
            </a:r>
            <a:r>
              <a:rPr lang="en-US" altLang="zh-CN" dirty="0"/>
              <a:t>)</a:t>
            </a:r>
          </a:p>
        </p:txBody>
      </p:sp>
    </p:spTree>
    <p:extLst>
      <p:ext uri="{BB962C8B-B14F-4D97-AF65-F5344CB8AC3E}">
        <p14:creationId xmlns:p14="http://schemas.microsoft.com/office/powerpoint/2010/main" val="196739085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EFBE09-6A44-BD47-5592-1A187972032D}"/>
              </a:ext>
            </a:extLst>
          </p:cNvPr>
          <p:cNvSpPr>
            <a:spLocks noGrp="1"/>
          </p:cNvSpPr>
          <p:nvPr>
            <p:ph type="title"/>
          </p:nvPr>
        </p:nvSpPr>
        <p:spPr/>
        <p:txBody>
          <a:bodyPr/>
          <a:lstStyle/>
          <a:p>
            <a:r>
              <a:rPr lang="en-US" altLang="zh-CN" dirty="0"/>
              <a:t>DRM</a:t>
            </a:r>
            <a:endParaRPr lang="zh-CN" altLang="en-US" dirty="0"/>
          </a:p>
        </p:txBody>
      </p:sp>
      <p:sp>
        <p:nvSpPr>
          <p:cNvPr id="3" name="内容占位符 2">
            <a:extLst>
              <a:ext uri="{FF2B5EF4-FFF2-40B4-BE49-F238E27FC236}">
                <a16:creationId xmlns:a16="http://schemas.microsoft.com/office/drawing/2014/main" id="{4C4560B0-C025-6264-4AD0-D8C91439004F}"/>
              </a:ext>
            </a:extLst>
          </p:cNvPr>
          <p:cNvSpPr>
            <a:spLocks noGrp="1"/>
          </p:cNvSpPr>
          <p:nvPr>
            <p:ph idx="1"/>
          </p:nvPr>
        </p:nvSpPr>
        <p:spPr/>
        <p:txBody>
          <a:bodyPr/>
          <a:lstStyle/>
          <a:p>
            <a:r>
              <a:rPr lang="zh-CN" altLang="en-US" dirty="0"/>
              <a:t>打开 </a:t>
            </a:r>
            <a:r>
              <a:rPr lang="en-US" altLang="zh-CN" dirty="0"/>
              <a:t>Primary node</a:t>
            </a:r>
          </a:p>
          <a:p>
            <a:pPr lvl="1"/>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 open(</a:t>
            </a:r>
            <a:r>
              <a:rPr lang="en-US" altLang="zh-CN" b="0" dirty="0">
                <a:solidFill>
                  <a:srgbClr val="A31515"/>
                </a:solidFill>
                <a:effectLst/>
                <a:highlight>
                  <a:srgbClr val="FFFFFF"/>
                </a:highlight>
                <a:latin typeface="Consolas" panose="020B0609020204030204" pitchFamily="49" charset="0"/>
              </a:rPr>
              <a:t>"/dev/</a:t>
            </a:r>
            <a:r>
              <a:rPr lang="en-US" altLang="zh-CN" b="0" dirty="0" err="1">
                <a:solidFill>
                  <a:srgbClr val="A31515"/>
                </a:solidFill>
                <a:effectLst/>
                <a:highlight>
                  <a:srgbClr val="FFFFFF"/>
                </a:highlight>
                <a:latin typeface="Consolas" panose="020B0609020204030204" pitchFamily="49" charset="0"/>
              </a:rPr>
              <a:t>dri</a:t>
            </a:r>
            <a:r>
              <a:rPr lang="en-US" altLang="zh-CN" b="0" dirty="0">
                <a:solidFill>
                  <a:srgbClr val="A31515"/>
                </a:solidFill>
                <a:effectLst/>
                <a:highlight>
                  <a:srgbClr val="FFFFFF"/>
                </a:highlight>
                <a:latin typeface="Consolas" panose="020B0609020204030204" pitchFamily="49" charset="0"/>
              </a:rPr>
              <a:t>/ca</a:t>
            </a:r>
            <a:r>
              <a:rPr lang="en-US" altLang="zh-CN" dirty="0">
                <a:solidFill>
                  <a:srgbClr val="A31515"/>
                </a:solidFill>
                <a:highlight>
                  <a:srgbClr val="FFFFFF"/>
                </a:highlight>
                <a:latin typeface="Consolas" panose="020B0609020204030204" pitchFamily="49" charset="0"/>
              </a:rPr>
              <a:t>rd0</a:t>
            </a:r>
            <a:r>
              <a:rPr lang="en-US" altLang="zh-CN" b="0" dirty="0">
                <a:solidFill>
                  <a:srgbClr val="A31515"/>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BD63C5"/>
                </a:solidFill>
                <a:effectLst/>
                <a:highlight>
                  <a:srgbClr val="FFFFFF"/>
                </a:highlight>
                <a:latin typeface="Consolas" panose="020B0609020204030204" pitchFamily="49" charset="0"/>
              </a:rPr>
              <a:t>O_RDWR</a:t>
            </a:r>
            <a:r>
              <a:rPr lang="en-US" altLang="zh-CN" b="0" dirty="0">
                <a:solidFill>
                  <a:srgbClr val="000000"/>
                </a:solidFill>
                <a:effectLst/>
                <a:highlight>
                  <a:srgbClr val="FFFFFF"/>
                </a:highlight>
                <a:latin typeface="Consolas" panose="020B0609020204030204" pitchFamily="49" charset="0"/>
              </a:rPr>
              <a:t>)</a:t>
            </a:r>
          </a:p>
          <a:p>
            <a:r>
              <a:rPr lang="zh-CN" altLang="en-US" dirty="0"/>
              <a:t>打开 </a:t>
            </a:r>
            <a:r>
              <a:rPr lang="en-US" altLang="zh-CN" dirty="0"/>
              <a:t>Render node</a:t>
            </a:r>
          </a:p>
          <a:p>
            <a:pPr lvl="1"/>
            <a:r>
              <a:rPr lang="en-US" altLang="zh-CN" b="0" dirty="0">
                <a:solidFill>
                  <a:srgbClr val="0000FF"/>
                </a:solidFill>
                <a:effectLst/>
                <a:highlight>
                  <a:srgbClr val="FFFFFF"/>
                </a:highlight>
                <a:latin typeface="Consolas" panose="020B0609020204030204" pitchFamily="49" charset="0"/>
              </a:rPr>
              <a:t>int</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 open(</a:t>
            </a:r>
            <a:r>
              <a:rPr lang="en-US" altLang="zh-CN" b="0" dirty="0">
                <a:solidFill>
                  <a:srgbClr val="A31515"/>
                </a:solidFill>
                <a:effectLst/>
                <a:highlight>
                  <a:srgbClr val="FFFFFF"/>
                </a:highlight>
                <a:latin typeface="Consolas" panose="020B0609020204030204" pitchFamily="49" charset="0"/>
              </a:rPr>
              <a:t>"/dev/</a:t>
            </a:r>
            <a:r>
              <a:rPr lang="en-US" altLang="zh-CN" b="0" dirty="0" err="1">
                <a:solidFill>
                  <a:srgbClr val="A31515"/>
                </a:solidFill>
                <a:effectLst/>
                <a:highlight>
                  <a:srgbClr val="FFFFFF"/>
                </a:highlight>
                <a:latin typeface="Consolas" panose="020B0609020204030204" pitchFamily="49" charset="0"/>
              </a:rPr>
              <a:t>dri</a:t>
            </a:r>
            <a:r>
              <a:rPr lang="en-US" altLang="zh-CN" b="0" dirty="0">
                <a:solidFill>
                  <a:srgbClr val="A31515"/>
                </a:solidFill>
                <a:effectLst/>
                <a:highlight>
                  <a:srgbClr val="FFFFFF"/>
                </a:highlight>
                <a:latin typeface="Consolas" panose="020B0609020204030204" pitchFamily="49" charset="0"/>
              </a:rPr>
              <a:t>/renderD128"</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BD63C5"/>
                </a:solidFill>
                <a:effectLst/>
                <a:highlight>
                  <a:srgbClr val="FFFFFF"/>
                </a:highlight>
                <a:latin typeface="Consolas" panose="020B0609020204030204" pitchFamily="49" charset="0"/>
              </a:rPr>
              <a:t>O_RDWR</a:t>
            </a:r>
            <a:r>
              <a:rPr lang="en-US" altLang="zh-CN" b="0" dirty="0">
                <a:solidFill>
                  <a:srgbClr val="000000"/>
                </a:solidFill>
                <a:effectLst/>
                <a:highlight>
                  <a:srgbClr val="FFFFFF"/>
                </a:highlight>
                <a:latin typeface="Consolas" panose="020B0609020204030204" pitchFamily="49" charset="0"/>
              </a:rPr>
              <a:t>)</a:t>
            </a:r>
          </a:p>
          <a:p>
            <a:r>
              <a:rPr lang="zh-CN" altLang="en-US" dirty="0"/>
              <a:t>进行操作</a:t>
            </a:r>
            <a:endParaRPr lang="en-US" altLang="zh-CN" dirty="0"/>
          </a:p>
          <a:p>
            <a:pPr lvl="1"/>
            <a:r>
              <a:rPr lang="en-US" altLang="zh-CN" b="1" dirty="0"/>
              <a:t>...</a:t>
            </a:r>
            <a:r>
              <a:rPr lang="zh-CN" altLang="en-US" b="1" u="sng" dirty="0"/>
              <a:t>一大堆</a:t>
            </a:r>
            <a:r>
              <a:rPr lang="zh-CN" altLang="en-US" dirty="0"/>
              <a:t> </a:t>
            </a:r>
            <a:r>
              <a:rPr lang="en-US" altLang="zh-CN" dirty="0" err="1">
                <a:solidFill>
                  <a:srgbClr val="000000"/>
                </a:solidFill>
                <a:highlight>
                  <a:srgbClr val="FFFFFF"/>
                </a:highlight>
                <a:latin typeface="Consolas" panose="020B0609020204030204" pitchFamily="49" charset="0"/>
              </a:rPr>
              <a:t>ioctl</a:t>
            </a:r>
            <a:r>
              <a:rPr lang="en-US" altLang="zh-CN" dirty="0">
                <a:solidFill>
                  <a:srgbClr val="000000"/>
                </a:solidFill>
                <a:highlight>
                  <a:srgbClr val="FFFFFF"/>
                </a:highlight>
                <a:latin typeface="Consolas" panose="020B0609020204030204" pitchFamily="49" charset="0"/>
              </a:rPr>
              <a:t>,</a:t>
            </a:r>
            <a:r>
              <a:rPr lang="zh-CN" altLang="en-US" dirty="0">
                <a:solidFill>
                  <a:srgbClr val="000000"/>
                </a:solidFill>
                <a:highlight>
                  <a:srgbClr val="FFFFFF"/>
                </a:highlight>
                <a:latin typeface="Consolas" panose="020B0609020204030204" pitchFamily="49" charset="0"/>
              </a:rPr>
              <a:t> </a:t>
            </a:r>
            <a:r>
              <a:rPr lang="en-US" altLang="zh-CN" dirty="0" err="1">
                <a:solidFill>
                  <a:srgbClr val="000000"/>
                </a:solidFill>
                <a:highlight>
                  <a:srgbClr val="FFFFFF"/>
                </a:highlight>
                <a:latin typeface="Consolas" panose="020B0609020204030204" pitchFamily="49" charset="0"/>
              </a:rPr>
              <a:t>mmap</a:t>
            </a:r>
            <a:endParaRPr lang="en-US" altLang="zh-CN" dirty="0">
              <a:solidFill>
                <a:srgbClr val="000000"/>
              </a:solidFill>
              <a:highlight>
                <a:srgbClr val="FFFFFF"/>
              </a:highlight>
              <a:latin typeface="Consolas" panose="020B0609020204030204" pitchFamily="49" charset="0"/>
            </a:endParaRPr>
          </a:p>
          <a:p>
            <a:pPr lvl="1"/>
            <a:r>
              <a:rPr lang="en-US" altLang="zh-CN" dirty="0"/>
              <a:t>DRM</a:t>
            </a:r>
            <a:r>
              <a:rPr lang="en-US" altLang="zh-CN" dirty="0">
                <a:solidFill>
                  <a:srgbClr val="000000"/>
                </a:solidFill>
                <a:highlight>
                  <a:srgbClr val="FFFFFF"/>
                </a:highlight>
                <a:latin typeface="Consolas" panose="020B0609020204030204" pitchFamily="49" charset="0"/>
              </a:rPr>
              <a:t> </a:t>
            </a:r>
            <a:r>
              <a:rPr lang="zh-CN" altLang="en-US" dirty="0"/>
              <a:t>公共</a:t>
            </a:r>
            <a:r>
              <a:rPr lang="zh-CN" altLang="en-US" dirty="0">
                <a:solidFill>
                  <a:srgbClr val="000000"/>
                </a:solidFill>
                <a:highlight>
                  <a:srgbClr val="FFFFFF"/>
                </a:highlight>
                <a:latin typeface="Consolas" panose="020B0609020204030204" pitchFamily="49" charset="0"/>
              </a:rPr>
              <a:t> </a:t>
            </a:r>
            <a:r>
              <a:rPr lang="en-US" altLang="zh-CN" dirty="0" err="1">
                <a:solidFill>
                  <a:srgbClr val="000000"/>
                </a:solidFill>
                <a:highlight>
                  <a:srgbClr val="FFFFFF"/>
                </a:highlight>
                <a:latin typeface="Consolas" panose="020B0609020204030204" pitchFamily="49" charset="0"/>
              </a:rPr>
              <a:t>ioctl</a:t>
            </a:r>
            <a:r>
              <a:rPr lang="en-US" altLang="zh-CN" dirty="0">
                <a:solidFill>
                  <a:srgbClr val="000000"/>
                </a:solidFill>
                <a:highlight>
                  <a:srgbClr val="FFFFFF"/>
                </a:highlight>
                <a:latin typeface="Consolas" panose="020B0609020204030204" pitchFamily="49" charset="0"/>
              </a:rPr>
              <a:t> </a:t>
            </a:r>
            <a:r>
              <a:rPr lang="zh-CN" altLang="en-US" dirty="0"/>
              <a:t>和厂商相关 </a:t>
            </a:r>
            <a:r>
              <a:rPr lang="en-US" altLang="zh-CN" dirty="0" err="1">
                <a:solidFill>
                  <a:srgbClr val="000000"/>
                </a:solidFill>
                <a:highlight>
                  <a:srgbClr val="FFFFFF"/>
                </a:highlight>
                <a:latin typeface="Consolas" panose="020B0609020204030204" pitchFamily="49" charset="0"/>
              </a:rPr>
              <a:t>ioctl</a:t>
            </a:r>
            <a:endParaRPr lang="en-US" altLang="zh-CN" dirty="0">
              <a:solidFill>
                <a:srgbClr val="000000"/>
              </a:solidFill>
              <a:highlight>
                <a:srgbClr val="FFFFFF"/>
              </a:highlight>
              <a:latin typeface="Consolas" panose="020B0609020204030204" pitchFamily="49" charset="0"/>
            </a:endParaRPr>
          </a:p>
          <a:p>
            <a:r>
              <a:rPr lang="en-US" altLang="zh-CN" dirty="0" err="1"/>
              <a:t>libdrm</a:t>
            </a:r>
            <a:r>
              <a:rPr lang="en-US" altLang="zh-CN" dirty="0"/>
              <a:t> </a:t>
            </a:r>
            <a:r>
              <a:rPr lang="zh-CN" altLang="en-US" dirty="0"/>
              <a:t>基本上封装了一下这些 </a:t>
            </a:r>
            <a:r>
              <a:rPr lang="en-US" altLang="zh-CN" dirty="0" err="1">
                <a:solidFill>
                  <a:srgbClr val="000000"/>
                </a:solidFill>
                <a:highlight>
                  <a:srgbClr val="FFFFFF"/>
                </a:highlight>
                <a:latin typeface="Consolas" panose="020B0609020204030204" pitchFamily="49" charset="0"/>
              </a:rPr>
              <a:t>ioctl</a:t>
            </a:r>
            <a:r>
              <a:rPr lang="en-US" altLang="zh-CN" dirty="0"/>
              <a:t> </a:t>
            </a:r>
            <a:r>
              <a:rPr lang="zh-CN" altLang="en-US" dirty="0"/>
              <a:t>操作，提升一些易用性</a:t>
            </a:r>
            <a:endParaRPr lang="en-US" altLang="zh-CN" dirty="0"/>
          </a:p>
          <a:p>
            <a:pPr lvl="1"/>
            <a:r>
              <a:rPr lang="en-US" altLang="zh-CN" dirty="0">
                <a:hlinkClick r:id="rId2"/>
              </a:rPr>
              <a:t>https://gitlab.freedesktop.org/mesa/drm/</a:t>
            </a:r>
            <a:r>
              <a:rPr lang="en-US" altLang="zh-CN" dirty="0"/>
              <a:t> </a:t>
            </a:r>
            <a:endParaRPr lang="zh-CN" altLang="en-US" dirty="0"/>
          </a:p>
        </p:txBody>
      </p:sp>
    </p:spTree>
    <p:extLst>
      <p:ext uri="{BB962C8B-B14F-4D97-AF65-F5344CB8AC3E}">
        <p14:creationId xmlns:p14="http://schemas.microsoft.com/office/powerpoint/2010/main" val="297133270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807401-8C99-FE71-3EEE-56C5622E3922}"/>
              </a:ext>
            </a:extLst>
          </p:cNvPr>
          <p:cNvSpPr>
            <a:spLocks noGrp="1"/>
          </p:cNvSpPr>
          <p:nvPr>
            <p:ph type="title"/>
          </p:nvPr>
        </p:nvSpPr>
        <p:spPr/>
        <p:txBody>
          <a:bodyPr/>
          <a:lstStyle/>
          <a:p>
            <a:r>
              <a:rPr lang="en-US" altLang="zh-CN" dirty="0"/>
              <a:t>DRM KMS</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C528A55-DA07-50CA-9F20-B6E13B1D85FA}"/>
                  </a:ext>
                </a:extLst>
              </p:cNvPr>
              <p:cNvSpPr>
                <a:spLocks noGrp="1"/>
              </p:cNvSpPr>
              <p:nvPr>
                <p:ph idx="1"/>
              </p:nvPr>
            </p:nvSpPr>
            <p:spPr>
              <a:xfrm>
                <a:off x="838200" y="1825625"/>
                <a:ext cx="4995617" cy="4351338"/>
              </a:xfrm>
            </p:spPr>
            <p:txBody>
              <a:bodyPr>
                <a:normAutofit/>
              </a:bodyPr>
              <a:lstStyle/>
              <a:p>
                <a:r>
                  <a:rPr lang="en-US" altLang="zh-CN" dirty="0"/>
                  <a:t>Framebuffer</a:t>
                </a:r>
                <a14:m>
                  <m:oMath xmlns:m="http://schemas.openxmlformats.org/officeDocument/2006/math">
                    <m:r>
                      <a:rPr lang="en-US" altLang="zh-CN" b="0" i="1" smtClean="0">
                        <a:latin typeface="Cambria Math" panose="02040503050406030204" pitchFamily="18" charset="0"/>
                      </a:rPr>
                      <m:t>→</m:t>
                    </m:r>
                  </m:oMath>
                </a14:m>
                <a:r>
                  <a:rPr lang="en-US" altLang="zh-CN" dirty="0"/>
                  <a:t>Plane</a:t>
                </a:r>
                <a14:m>
                  <m:oMath xmlns:m="http://schemas.openxmlformats.org/officeDocument/2006/math">
                    <m:r>
                      <a:rPr lang="en-US" altLang="zh-CN" b="0" i="1" dirty="0" smtClean="0">
                        <a:latin typeface="Cambria Math" panose="02040503050406030204" pitchFamily="18" charset="0"/>
                      </a:rPr>
                      <m:t>→</m:t>
                    </m:r>
                  </m:oMath>
                </a14:m>
                <a:r>
                  <a:rPr lang="en-US" altLang="zh-CN" dirty="0"/>
                  <a:t>CRTC</a:t>
                </a:r>
                <a14:m>
                  <m:oMath xmlns:m="http://schemas.openxmlformats.org/officeDocument/2006/math">
                    <m:r>
                      <a:rPr lang="en-US" altLang="zh-CN" b="0" i="1" dirty="0" smtClean="0">
                        <a:latin typeface="Cambria Math" panose="02040503050406030204" pitchFamily="18" charset="0"/>
                      </a:rPr>
                      <m:t>→</m:t>
                    </m:r>
                  </m:oMath>
                </a14:m>
                <a:r>
                  <a:rPr lang="en-US" altLang="zh-CN" dirty="0"/>
                  <a:t>Encoder</a:t>
                </a:r>
                <a14:m>
                  <m:oMath xmlns:m="http://schemas.openxmlformats.org/officeDocument/2006/math">
                    <m:r>
                      <a:rPr lang="en-US" altLang="zh-CN" b="0" i="1" dirty="0" smtClean="0">
                        <a:latin typeface="Cambria Math" panose="02040503050406030204" pitchFamily="18" charset="0"/>
                      </a:rPr>
                      <m:t>→</m:t>
                    </m:r>
                  </m:oMath>
                </a14:m>
                <a:r>
                  <a:rPr lang="zh-CN" altLang="en-US" dirty="0"/>
                  <a:t>显示器</a:t>
                </a:r>
                <a:endParaRPr lang="en-US" altLang="zh-CN" dirty="0"/>
              </a:p>
              <a:p>
                <a:r>
                  <a:rPr lang="en-US" altLang="zh-CN" dirty="0"/>
                  <a:t>Framebuffer </a:t>
                </a:r>
                <a:r>
                  <a:rPr lang="zh-CN" altLang="en-US" dirty="0"/>
                  <a:t>包装了驱动内部管理的 </a:t>
                </a:r>
                <a:r>
                  <a:rPr lang="en-US" altLang="zh-CN" dirty="0"/>
                  <a:t>buffer object</a:t>
                </a:r>
              </a:p>
              <a:p>
                <a:pPr lvl="1"/>
                <a:r>
                  <a:rPr lang="en-US" altLang="zh-CN" dirty="0"/>
                  <a:t>vender-dependent</a:t>
                </a:r>
              </a:p>
              <a:p>
                <a:r>
                  <a:rPr lang="en-US" altLang="zh-CN" dirty="0"/>
                  <a:t>CRTC </a:t>
                </a:r>
                <a:r>
                  <a:rPr lang="zh-CN" altLang="en-US" dirty="0"/>
                  <a:t>可以配置扫描输出</a:t>
                </a:r>
                <a:endParaRPr lang="en-US" altLang="zh-CN" dirty="0"/>
              </a:p>
              <a:p>
                <a:r>
                  <a:rPr lang="en-US" altLang="zh-CN" dirty="0"/>
                  <a:t>encoder-connector </a:t>
                </a:r>
                <a:r>
                  <a:rPr lang="zh-CN" altLang="en-US" dirty="0"/>
                  <a:t>抽象了“编码器”和“接口”的关系</a:t>
                </a:r>
                <a:endParaRPr lang="en-US" altLang="zh-CN" dirty="0"/>
              </a:p>
              <a:p>
                <a:pPr lvl="1"/>
                <a:r>
                  <a:rPr lang="zh-CN" altLang="en-US" dirty="0"/>
                  <a:t>有些显卡可能有许多接口，但是这些接口并不能同时输出</a:t>
                </a:r>
              </a:p>
            </p:txBody>
          </p:sp>
        </mc:Choice>
        <mc:Fallback>
          <p:sp>
            <p:nvSpPr>
              <p:cNvPr id="3" name="内容占位符 2">
                <a:extLst>
                  <a:ext uri="{FF2B5EF4-FFF2-40B4-BE49-F238E27FC236}">
                    <a16:creationId xmlns:a16="http://schemas.microsoft.com/office/drawing/2014/main" id="{BC528A55-DA07-50CA-9F20-B6E13B1D85FA}"/>
                  </a:ext>
                </a:extLst>
              </p:cNvPr>
              <p:cNvSpPr>
                <a:spLocks noGrp="1" noRot="1" noChangeAspect="1" noMove="1" noResize="1" noEditPoints="1" noAdjustHandles="1" noChangeArrowheads="1" noChangeShapeType="1" noTextEdit="1"/>
              </p:cNvSpPr>
              <p:nvPr>
                <p:ph idx="1"/>
              </p:nvPr>
            </p:nvSpPr>
            <p:spPr>
              <a:xfrm>
                <a:off x="838200" y="1825625"/>
                <a:ext cx="4995617" cy="4351338"/>
              </a:xfrm>
              <a:blipFill>
                <a:blip r:embed="rId2"/>
                <a:stretch>
                  <a:fillRect l="-2198" t="-2381" b="-154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E0C8FE9-83B5-E5C7-859E-8C84DC136E7A}"/>
              </a:ext>
            </a:extLst>
          </p:cNvPr>
          <p:cNvPicPr>
            <a:picLocks noChangeAspect="1"/>
          </p:cNvPicPr>
          <p:nvPr/>
        </p:nvPicPr>
        <p:blipFill>
          <a:blip r:embed="rId3"/>
          <a:stretch>
            <a:fillRect/>
          </a:stretch>
        </p:blipFill>
        <p:spPr>
          <a:xfrm>
            <a:off x="6358185" y="729266"/>
            <a:ext cx="5287715" cy="5763609"/>
          </a:xfrm>
          <a:prstGeom prst="rect">
            <a:avLst/>
          </a:prstGeom>
        </p:spPr>
      </p:pic>
    </p:spTree>
    <p:extLst>
      <p:ext uri="{BB962C8B-B14F-4D97-AF65-F5344CB8AC3E}">
        <p14:creationId xmlns:p14="http://schemas.microsoft.com/office/powerpoint/2010/main" val="29359258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3F432-5720-D22B-E93F-B6A4253DB4DC}"/>
              </a:ext>
            </a:extLst>
          </p:cNvPr>
          <p:cNvSpPr>
            <a:spLocks noGrp="1"/>
          </p:cNvSpPr>
          <p:nvPr>
            <p:ph type="title"/>
          </p:nvPr>
        </p:nvSpPr>
        <p:spPr/>
        <p:txBody>
          <a:bodyPr/>
          <a:lstStyle/>
          <a:p>
            <a:r>
              <a:rPr lang="en-US" altLang="zh-CN" dirty="0"/>
              <a:t>DRM </a:t>
            </a:r>
            <a:r>
              <a:rPr lang="zh-CN" altLang="en-US" dirty="0"/>
              <a:t>缓冲区管理</a:t>
            </a:r>
          </a:p>
        </p:txBody>
      </p:sp>
      <p:sp>
        <p:nvSpPr>
          <p:cNvPr id="3" name="内容占位符 2">
            <a:extLst>
              <a:ext uri="{FF2B5EF4-FFF2-40B4-BE49-F238E27FC236}">
                <a16:creationId xmlns:a16="http://schemas.microsoft.com/office/drawing/2014/main" id="{94FCE8C8-5D98-C2F9-4394-B1B56C3D1E9C}"/>
              </a:ext>
            </a:extLst>
          </p:cNvPr>
          <p:cNvSpPr>
            <a:spLocks noGrp="1"/>
          </p:cNvSpPr>
          <p:nvPr>
            <p:ph idx="1"/>
          </p:nvPr>
        </p:nvSpPr>
        <p:spPr/>
        <p:txBody>
          <a:bodyPr/>
          <a:lstStyle/>
          <a:p>
            <a:r>
              <a:rPr lang="zh-CN" altLang="en-US" dirty="0"/>
              <a:t>基本上，每个驱动有自己的缓冲区分配 </a:t>
            </a:r>
            <a:r>
              <a:rPr lang="en-US" altLang="zh-CN" sz="2400" dirty="0" err="1">
                <a:solidFill>
                  <a:srgbClr val="000000"/>
                </a:solidFill>
                <a:highlight>
                  <a:srgbClr val="FFFFFF"/>
                </a:highlight>
                <a:latin typeface="Consolas" panose="020B0609020204030204" pitchFamily="49" charset="0"/>
              </a:rPr>
              <a:t>ioctl</a:t>
            </a:r>
            <a:endParaRPr lang="en-US" altLang="zh-CN" sz="2400" dirty="0">
              <a:solidFill>
                <a:srgbClr val="000000"/>
              </a:solidFill>
              <a:highlight>
                <a:srgbClr val="FFFFFF"/>
              </a:highlight>
              <a:latin typeface="Consolas" panose="020B0609020204030204" pitchFamily="49" charset="0"/>
            </a:endParaRPr>
          </a:p>
          <a:p>
            <a:pPr lvl="1"/>
            <a:r>
              <a:rPr lang="zh-CN" altLang="en-US" dirty="0"/>
              <a:t>因为分配缓冲区需要考虑到多种因素，如用途、位置、分享属性等</a:t>
            </a:r>
            <a:endParaRPr lang="en-US" altLang="zh-CN" dirty="0"/>
          </a:p>
          <a:p>
            <a:pPr lvl="1"/>
            <a:r>
              <a:rPr lang="zh-CN" altLang="en-US" dirty="0"/>
              <a:t>这些属性和厂商设备强相关，很难统一抽象出来</a:t>
            </a:r>
            <a:endParaRPr lang="en-US" altLang="zh-CN" dirty="0"/>
          </a:p>
          <a:p>
            <a:r>
              <a:rPr lang="zh-CN" altLang="en-US" dirty="0"/>
              <a:t>当然，也有一些公用的函数用于实现基本功能</a:t>
            </a:r>
            <a:endParaRPr lang="en-US" altLang="zh-CN" dirty="0"/>
          </a:p>
          <a:p>
            <a:pPr lvl="1"/>
            <a:r>
              <a:rPr lang="en-US" altLang="zh-CN" dirty="0"/>
              <a:t>e.g. </a:t>
            </a:r>
            <a:r>
              <a:rPr lang="en-US" altLang="zh-CN" dirty="0">
                <a:solidFill>
                  <a:srgbClr val="000000"/>
                </a:solidFill>
                <a:highlight>
                  <a:srgbClr val="FFFFFF"/>
                </a:highlight>
                <a:latin typeface="Consolas" panose="020B0609020204030204" pitchFamily="49" charset="0"/>
              </a:rPr>
              <a:t>DRM_IOCTL_MODE_CREATE_DUMB</a:t>
            </a:r>
          </a:p>
          <a:p>
            <a:endParaRPr lang="en-US" altLang="zh-CN" dirty="0"/>
          </a:p>
          <a:p>
            <a:endParaRPr lang="zh-CN" altLang="en-US" dirty="0"/>
          </a:p>
        </p:txBody>
      </p:sp>
    </p:spTree>
    <p:extLst>
      <p:ext uri="{BB962C8B-B14F-4D97-AF65-F5344CB8AC3E}">
        <p14:creationId xmlns:p14="http://schemas.microsoft.com/office/powerpoint/2010/main" val="5288384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3DB41-419E-A870-C465-A2EB6E74FEF1}"/>
              </a:ext>
            </a:extLst>
          </p:cNvPr>
          <p:cNvSpPr>
            <a:spLocks noGrp="1"/>
          </p:cNvSpPr>
          <p:nvPr>
            <p:ph type="title"/>
          </p:nvPr>
        </p:nvSpPr>
        <p:spPr/>
        <p:txBody>
          <a:bodyPr/>
          <a:lstStyle/>
          <a:p>
            <a:r>
              <a:rPr lang="en-US" altLang="zh-CN" dirty="0" err="1"/>
              <a:t>Xorg</a:t>
            </a:r>
            <a:r>
              <a:rPr lang="en-US" altLang="zh-CN" dirty="0"/>
              <a:t> </a:t>
            </a:r>
            <a:r>
              <a:rPr lang="en-US" altLang="zh-CN" dirty="0" err="1"/>
              <a:t>Modesetting</a:t>
            </a:r>
            <a:r>
              <a:rPr lang="en-US" altLang="zh-CN" dirty="0"/>
              <a:t> DDX</a:t>
            </a:r>
            <a:endParaRPr lang="zh-CN" altLang="en-US" dirty="0"/>
          </a:p>
        </p:txBody>
      </p:sp>
      <p:sp>
        <p:nvSpPr>
          <p:cNvPr id="3" name="内容占位符 2">
            <a:extLst>
              <a:ext uri="{FF2B5EF4-FFF2-40B4-BE49-F238E27FC236}">
                <a16:creationId xmlns:a16="http://schemas.microsoft.com/office/drawing/2014/main" id="{7435E5CF-4FA8-76EA-9278-273521D322F8}"/>
              </a:ext>
            </a:extLst>
          </p:cNvPr>
          <p:cNvSpPr>
            <a:spLocks noGrp="1"/>
          </p:cNvSpPr>
          <p:nvPr>
            <p:ph idx="1"/>
          </p:nvPr>
        </p:nvSpPr>
        <p:spPr/>
        <p:txBody>
          <a:bodyPr/>
          <a:lstStyle/>
          <a:p>
            <a:r>
              <a:rPr lang="en-US" altLang="zh-CN" dirty="0"/>
              <a:t>DRM </a:t>
            </a:r>
            <a:r>
              <a:rPr lang="zh-CN" altLang="en-US" dirty="0"/>
              <a:t>在 </a:t>
            </a:r>
            <a:r>
              <a:rPr lang="en-US" altLang="zh-CN" dirty="0"/>
              <a:t>KMS </a:t>
            </a:r>
            <a:r>
              <a:rPr lang="zh-CN" altLang="en-US" dirty="0"/>
              <a:t>方面提供了较为统一的接口</a:t>
            </a:r>
            <a:endParaRPr lang="en-US" altLang="zh-CN" dirty="0"/>
          </a:p>
          <a:p>
            <a:r>
              <a:rPr lang="zh-CN" altLang="en-US" dirty="0"/>
              <a:t>但是 </a:t>
            </a:r>
            <a:r>
              <a:rPr lang="en-US" altLang="zh-CN" dirty="0"/>
              <a:t>2D /</a:t>
            </a:r>
            <a:r>
              <a:rPr lang="zh-CN" altLang="en-US" dirty="0"/>
              <a:t> </a:t>
            </a:r>
            <a:r>
              <a:rPr lang="en-US" altLang="zh-CN" dirty="0"/>
              <a:t>3D</a:t>
            </a:r>
            <a:r>
              <a:rPr lang="zh-CN" altLang="en-US" dirty="0"/>
              <a:t> 加速方面需要厂商的实现</a:t>
            </a:r>
            <a:endParaRPr lang="en-US" altLang="zh-CN" dirty="0"/>
          </a:p>
          <a:p>
            <a:pPr lvl="1"/>
            <a:r>
              <a:rPr lang="en-US" altLang="zh-CN" dirty="0"/>
              <a:t>e.g. xf86-video-intel </a:t>
            </a:r>
            <a:r>
              <a:rPr lang="zh-CN" altLang="en-US" dirty="0"/>
              <a:t>里面有一大堆乱七八糟的东西</a:t>
            </a:r>
            <a:endParaRPr lang="en-US" altLang="zh-CN" dirty="0"/>
          </a:p>
          <a:p>
            <a:r>
              <a:rPr lang="en-US" altLang="zh-CN" dirty="0"/>
              <a:t>xf86-video-modesetting </a:t>
            </a:r>
            <a:r>
              <a:rPr lang="zh-CN" altLang="en-US" dirty="0"/>
              <a:t>的想法</a:t>
            </a:r>
            <a:endParaRPr lang="en-US" altLang="zh-CN" dirty="0"/>
          </a:p>
          <a:p>
            <a:pPr lvl="1"/>
            <a:r>
              <a:rPr lang="zh-CN" altLang="en-US" dirty="0"/>
              <a:t>使用 </a:t>
            </a:r>
            <a:r>
              <a:rPr lang="en-US" altLang="zh-CN" dirty="0"/>
              <a:t>DRM KMS </a:t>
            </a:r>
            <a:r>
              <a:rPr lang="zh-CN" altLang="en-US" dirty="0"/>
              <a:t>来做 </a:t>
            </a:r>
            <a:r>
              <a:rPr lang="en-US" altLang="zh-CN" dirty="0"/>
              <a:t>mode set</a:t>
            </a:r>
          </a:p>
          <a:p>
            <a:pPr lvl="1"/>
            <a:r>
              <a:rPr lang="zh-CN" altLang="en-US" dirty="0"/>
              <a:t>使用 </a:t>
            </a:r>
            <a:r>
              <a:rPr lang="en-US" altLang="zh-CN" dirty="0"/>
              <a:t>Mesa </a:t>
            </a:r>
            <a:r>
              <a:rPr lang="zh-CN" altLang="en-US" dirty="0"/>
              <a:t>提供的 </a:t>
            </a:r>
            <a:r>
              <a:rPr lang="en-US" altLang="zh-CN" dirty="0"/>
              <a:t>OpenGL &amp; </a:t>
            </a:r>
            <a:r>
              <a:rPr lang="en-US" altLang="zh-CN" dirty="0" err="1"/>
              <a:t>egl</a:t>
            </a:r>
            <a:r>
              <a:rPr lang="en-US" altLang="zh-CN" dirty="0"/>
              <a:t> </a:t>
            </a:r>
            <a:r>
              <a:rPr lang="zh-CN" altLang="en-US" dirty="0"/>
              <a:t>实现</a:t>
            </a:r>
            <a:endParaRPr lang="en-US" altLang="zh-CN" dirty="0"/>
          </a:p>
          <a:p>
            <a:pPr lvl="2"/>
            <a:r>
              <a:rPr lang="zh-CN" altLang="en-US" dirty="0"/>
              <a:t>创建 </a:t>
            </a:r>
            <a:r>
              <a:rPr lang="en-US" altLang="zh-CN" dirty="0"/>
              <a:t>OpenGL </a:t>
            </a:r>
            <a:r>
              <a:rPr lang="zh-CN" altLang="en-US" dirty="0"/>
              <a:t>上下文</a:t>
            </a:r>
            <a:endParaRPr lang="en-US" altLang="zh-CN" dirty="0"/>
          </a:p>
          <a:p>
            <a:pPr lvl="2"/>
            <a:r>
              <a:rPr lang="zh-CN" altLang="en-US" dirty="0"/>
              <a:t>用 </a:t>
            </a:r>
            <a:r>
              <a:rPr lang="en-US" altLang="zh-CN" dirty="0"/>
              <a:t>OpenGL </a:t>
            </a:r>
            <a:r>
              <a:rPr lang="zh-CN" altLang="en-US" dirty="0"/>
              <a:t>做 </a:t>
            </a:r>
            <a:r>
              <a:rPr lang="en-US" altLang="zh-CN" dirty="0"/>
              <a:t>2D </a:t>
            </a:r>
            <a:r>
              <a:rPr lang="zh-CN" altLang="en-US" dirty="0"/>
              <a:t>加速</a:t>
            </a:r>
            <a:endParaRPr lang="en-US" altLang="zh-CN" dirty="0"/>
          </a:p>
          <a:p>
            <a:pPr lvl="2"/>
            <a:r>
              <a:rPr lang="zh-CN" altLang="en-US" dirty="0"/>
              <a:t>导出 </a:t>
            </a:r>
            <a:r>
              <a:rPr lang="en-US" altLang="zh-CN" dirty="0"/>
              <a:t>buffer </a:t>
            </a:r>
            <a:r>
              <a:rPr lang="zh-CN" altLang="en-US" dirty="0"/>
              <a:t>交给 </a:t>
            </a:r>
            <a:r>
              <a:rPr lang="en-US" altLang="zh-CN" dirty="0"/>
              <a:t>KMS </a:t>
            </a:r>
            <a:r>
              <a:rPr lang="zh-CN" altLang="en-US" dirty="0"/>
              <a:t>的 </a:t>
            </a:r>
            <a:r>
              <a:rPr lang="en-US" altLang="zh-CN" dirty="0"/>
              <a:t>CRTC </a:t>
            </a:r>
            <a:r>
              <a:rPr lang="zh-CN" altLang="en-US" dirty="0"/>
              <a:t>做 </a:t>
            </a:r>
            <a:r>
              <a:rPr lang="en-US" altLang="zh-CN" dirty="0"/>
              <a:t>scan out</a:t>
            </a:r>
          </a:p>
          <a:p>
            <a:r>
              <a:rPr lang="zh-CN" altLang="en-US" dirty="0"/>
              <a:t>这样厂商只要把 </a:t>
            </a:r>
            <a:r>
              <a:rPr lang="en-US" altLang="zh-CN" dirty="0"/>
              <a:t>Mesa </a:t>
            </a:r>
            <a:r>
              <a:rPr lang="zh-CN" altLang="en-US" dirty="0"/>
              <a:t>驱动搞好就行了</a:t>
            </a:r>
            <a:r>
              <a:rPr lang="zh-CN" altLang="en-US" strike="sngStrike" dirty="0"/>
              <a:t>，</a:t>
            </a:r>
            <a:r>
              <a:rPr lang="en-US" altLang="zh-CN" strike="sngStrike" dirty="0" err="1"/>
              <a:t>Xorg</a:t>
            </a:r>
            <a:r>
              <a:rPr lang="en-US" altLang="zh-CN" strike="sngStrike" dirty="0"/>
              <a:t> </a:t>
            </a:r>
            <a:r>
              <a:rPr lang="zh-CN" altLang="en-US" strike="sngStrike" dirty="0"/>
              <a:t>跌落神坛</a:t>
            </a:r>
          </a:p>
        </p:txBody>
      </p:sp>
    </p:spTree>
    <p:extLst>
      <p:ext uri="{BB962C8B-B14F-4D97-AF65-F5344CB8AC3E}">
        <p14:creationId xmlns:p14="http://schemas.microsoft.com/office/powerpoint/2010/main" val="5802000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F90CE3-DDF3-4FB4-0881-399C77B0E7A3}"/>
              </a:ext>
            </a:extLst>
          </p:cNvPr>
          <p:cNvSpPr>
            <a:spLocks noGrp="1"/>
          </p:cNvSpPr>
          <p:nvPr>
            <p:ph type="title"/>
          </p:nvPr>
        </p:nvSpPr>
        <p:spPr/>
        <p:txBody>
          <a:bodyPr/>
          <a:lstStyle/>
          <a:p>
            <a:r>
              <a:rPr lang="zh-CN" altLang="en-US" dirty="0"/>
              <a:t>深入探究</a:t>
            </a:r>
          </a:p>
        </p:txBody>
      </p:sp>
      <p:sp>
        <p:nvSpPr>
          <p:cNvPr id="3" name="内容占位符 2">
            <a:extLst>
              <a:ext uri="{FF2B5EF4-FFF2-40B4-BE49-F238E27FC236}">
                <a16:creationId xmlns:a16="http://schemas.microsoft.com/office/drawing/2014/main" id="{D6BD23DA-5C69-336B-9665-B2F455E2A74F}"/>
              </a:ext>
            </a:extLst>
          </p:cNvPr>
          <p:cNvSpPr>
            <a:spLocks noGrp="1"/>
          </p:cNvSpPr>
          <p:nvPr>
            <p:ph idx="1"/>
          </p:nvPr>
        </p:nvSpPr>
        <p:spPr/>
        <p:txBody>
          <a:bodyPr/>
          <a:lstStyle/>
          <a:p>
            <a:r>
              <a:rPr lang="en-US" altLang="zh-CN" dirty="0"/>
              <a:t>SDL KMSDRM </a:t>
            </a:r>
            <a:r>
              <a:rPr lang="zh-CN" altLang="en-US" dirty="0"/>
              <a:t>实现</a:t>
            </a:r>
            <a:endParaRPr lang="en-US" altLang="zh-CN" dirty="0"/>
          </a:p>
          <a:p>
            <a:pPr lvl="1"/>
            <a:r>
              <a:rPr lang="zh-CN" altLang="en-US" dirty="0"/>
              <a:t>显然，这个版本不需要 </a:t>
            </a:r>
            <a:r>
              <a:rPr lang="en-US" altLang="zh-CN" dirty="0"/>
              <a:t>X, Wayland, …</a:t>
            </a:r>
          </a:p>
          <a:p>
            <a:pPr lvl="1"/>
            <a:r>
              <a:rPr lang="en-US" altLang="zh-CN" dirty="0"/>
              <a:t>Dumb buffer </a:t>
            </a:r>
            <a:r>
              <a:rPr lang="zh-CN" altLang="en-US" dirty="0"/>
              <a:t>版本 </a:t>
            </a:r>
            <a:r>
              <a:rPr lang="en-US" altLang="zh-CN" dirty="0">
                <a:hlinkClick r:id="rId2"/>
              </a:rPr>
              <a:t>https://github.com/JohnnyonFlame/SDL-dumbbuffers</a:t>
            </a:r>
            <a:r>
              <a:rPr lang="en-US" altLang="zh-CN" dirty="0"/>
              <a:t> </a:t>
            </a:r>
          </a:p>
          <a:p>
            <a:pPr lvl="2"/>
            <a:r>
              <a:rPr lang="zh-CN" altLang="en-US" dirty="0"/>
              <a:t>这个版本不需要 </a:t>
            </a:r>
            <a:r>
              <a:rPr lang="en-US" altLang="zh-CN" dirty="0"/>
              <a:t>Mesa</a:t>
            </a:r>
          </a:p>
          <a:p>
            <a:pPr lvl="1"/>
            <a:r>
              <a:rPr lang="zh-CN" altLang="en-US" dirty="0"/>
              <a:t>利用 </a:t>
            </a:r>
            <a:r>
              <a:rPr lang="en-US" altLang="zh-CN" dirty="0"/>
              <a:t>OpenGL ES + </a:t>
            </a:r>
            <a:r>
              <a:rPr lang="en-US" altLang="zh-CN" dirty="0" err="1"/>
              <a:t>egl</a:t>
            </a:r>
            <a:r>
              <a:rPr lang="en-US" altLang="zh-CN" dirty="0"/>
              <a:t> </a:t>
            </a:r>
            <a:r>
              <a:rPr lang="zh-CN" altLang="en-US" dirty="0"/>
              <a:t>的版本 </a:t>
            </a:r>
            <a:r>
              <a:rPr lang="en-US" altLang="zh-CN" dirty="0">
                <a:hlinkClick r:id="rId3"/>
              </a:rPr>
              <a:t>https://github.com/libsdl-org/SDL/</a:t>
            </a:r>
            <a:r>
              <a:rPr lang="en-US" altLang="zh-CN" dirty="0"/>
              <a:t> </a:t>
            </a:r>
          </a:p>
          <a:p>
            <a:pPr lvl="2"/>
            <a:r>
              <a:rPr lang="zh-CN" altLang="en-US" dirty="0"/>
              <a:t>这个版本需要 </a:t>
            </a:r>
            <a:r>
              <a:rPr lang="en-US" altLang="zh-CN" dirty="0"/>
              <a:t>Mesa</a:t>
            </a:r>
          </a:p>
          <a:p>
            <a:r>
              <a:rPr lang="en-US" altLang="zh-CN" dirty="0" err="1"/>
              <a:t>kmscube</a:t>
            </a:r>
            <a:endParaRPr lang="en-US" altLang="zh-CN" dirty="0"/>
          </a:p>
          <a:p>
            <a:pPr lvl="1"/>
            <a:r>
              <a:rPr lang="en-US" altLang="zh-CN" dirty="0"/>
              <a:t>DRM/KMS</a:t>
            </a:r>
            <a:r>
              <a:rPr lang="zh-CN" altLang="en-US" dirty="0"/>
              <a:t> </a:t>
            </a:r>
            <a:r>
              <a:rPr lang="en-US" altLang="zh-CN" dirty="0"/>
              <a:t>+</a:t>
            </a:r>
            <a:r>
              <a:rPr lang="zh-CN" altLang="en-US" dirty="0"/>
              <a:t> </a:t>
            </a:r>
            <a:r>
              <a:rPr lang="en-US" altLang="zh-CN" dirty="0"/>
              <a:t>GBM</a:t>
            </a:r>
            <a:r>
              <a:rPr lang="zh-CN" altLang="en-US" dirty="0"/>
              <a:t> </a:t>
            </a:r>
            <a:r>
              <a:rPr lang="en-US" altLang="zh-CN" dirty="0"/>
              <a:t>+</a:t>
            </a:r>
            <a:r>
              <a:rPr lang="zh-CN" altLang="en-US" dirty="0"/>
              <a:t> </a:t>
            </a:r>
            <a:r>
              <a:rPr lang="en-US" altLang="zh-CN" dirty="0"/>
              <a:t>EGL</a:t>
            </a:r>
            <a:r>
              <a:rPr lang="zh-CN" altLang="en-US" dirty="0"/>
              <a:t> </a:t>
            </a:r>
            <a:r>
              <a:rPr lang="en-US" altLang="zh-CN" dirty="0"/>
              <a:t>(OpenGL / OpenGL ES)</a:t>
            </a:r>
          </a:p>
          <a:p>
            <a:pPr lvl="1"/>
            <a:r>
              <a:rPr lang="en-US" altLang="zh-CN" dirty="0">
                <a:hlinkClick r:id="rId4"/>
              </a:rPr>
              <a:t>https://gitlab.freedesktop.org/mesa/kmscube</a:t>
            </a:r>
            <a:r>
              <a:rPr lang="en-US" altLang="zh-CN" dirty="0"/>
              <a:t> </a:t>
            </a:r>
            <a:endParaRPr lang="zh-CN" altLang="en-US" dirty="0"/>
          </a:p>
        </p:txBody>
      </p:sp>
    </p:spTree>
    <p:extLst>
      <p:ext uri="{BB962C8B-B14F-4D97-AF65-F5344CB8AC3E}">
        <p14:creationId xmlns:p14="http://schemas.microsoft.com/office/powerpoint/2010/main" val="42579828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6BE3C4-93CA-88B0-8AA3-9343031A51F2}"/>
              </a:ext>
            </a:extLst>
          </p:cNvPr>
          <p:cNvSpPr>
            <a:spLocks noGrp="1"/>
          </p:cNvSpPr>
          <p:nvPr>
            <p:ph type="title"/>
          </p:nvPr>
        </p:nvSpPr>
        <p:spPr/>
        <p:txBody>
          <a:bodyPr/>
          <a:lstStyle/>
          <a:p>
            <a:r>
              <a:rPr lang="en-US" altLang="zh-CN" dirty="0"/>
              <a:t>Wayland</a:t>
            </a:r>
            <a:endParaRPr lang="zh-CN" altLang="en-US"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93E383F8-DED1-B409-5760-152811065AAA}"/>
                  </a:ext>
                </a:extLst>
              </p:cNvPr>
              <p:cNvSpPr>
                <a:spLocks noGrp="1"/>
              </p:cNvSpPr>
              <p:nvPr>
                <p:ph idx="1"/>
              </p:nvPr>
            </p:nvSpPr>
            <p:spPr/>
            <p:txBody>
              <a:bodyPr/>
              <a:lstStyle/>
              <a:p>
                <a:r>
                  <a:rPr lang="en-US" altLang="zh-CN" dirty="0"/>
                  <a:t>X11 </a:t>
                </a:r>
                <a:r>
                  <a:rPr lang="zh-CN" altLang="en-US" dirty="0"/>
                  <a:t>的设计非常的前卫</a:t>
                </a:r>
                <a:r>
                  <a:rPr lang="zh-CN" altLang="en-US" strike="sngStrike" dirty="0"/>
                  <a:t>，可能太前卫了</a:t>
                </a:r>
                <a:endParaRPr lang="en-US" altLang="zh-CN" strike="sngStrike" dirty="0"/>
              </a:p>
              <a:p>
                <a:pPr lvl="1"/>
                <a:r>
                  <a:rPr lang="zh-CN" altLang="en-US" dirty="0"/>
                  <a:t>窗口混成作为单独的 </a:t>
                </a:r>
                <a:r>
                  <a:rPr lang="en-US" altLang="zh-CN" dirty="0"/>
                  <a:t>X </a:t>
                </a:r>
                <a:r>
                  <a:rPr lang="zh-CN" altLang="en-US" dirty="0"/>
                  <a:t>客户端程序，开销很大且没必要</a:t>
                </a:r>
                <a:endParaRPr lang="en-US" altLang="zh-CN" dirty="0"/>
              </a:p>
              <a:p>
                <a:pPr lvl="1"/>
                <a:r>
                  <a:rPr lang="zh-CN" altLang="en-US" dirty="0"/>
                  <a:t>缝缝补补一大堆 </a:t>
                </a:r>
                <a:r>
                  <a:rPr lang="en-US" altLang="zh-CN" dirty="0"/>
                  <a:t>X </a:t>
                </a:r>
                <a:r>
                  <a:rPr lang="zh-CN" altLang="en-US" dirty="0"/>
                  <a:t>扩展，功能十分复杂</a:t>
                </a:r>
                <a:endParaRPr lang="en-US" altLang="zh-CN" dirty="0"/>
              </a:p>
              <a:p>
                <a:pPr lvl="1"/>
                <a:r>
                  <a:rPr lang="en-US" altLang="zh-CN" dirty="0" err="1"/>
                  <a:t>Xorg</a:t>
                </a:r>
                <a:r>
                  <a:rPr lang="en-US" altLang="zh-CN" dirty="0"/>
                  <a:t> </a:t>
                </a:r>
                <a:r>
                  <a:rPr lang="zh-CN" altLang="en-US" dirty="0"/>
                  <a:t>的代码也比较难以维护</a:t>
                </a:r>
                <a:endParaRPr lang="en-US" altLang="zh-CN" dirty="0"/>
              </a:p>
              <a:p>
                <a14:m>
                  <m:oMath xmlns:m="http://schemas.openxmlformats.org/officeDocument/2006/math">
                    <m:r>
                      <a:rPr lang="en-US" altLang="zh-CN" b="0" i="1" smtClean="0">
                        <a:latin typeface="Cambria Math" panose="02040503050406030204" pitchFamily="18" charset="0"/>
                      </a:rPr>
                      <m:t>→</m:t>
                    </m:r>
                  </m:oMath>
                </a14:m>
                <a:r>
                  <a:rPr lang="zh-CN" altLang="en-US" dirty="0"/>
                  <a:t>推倒重来 </a:t>
                </a:r>
                <a:r>
                  <a:rPr lang="en-US" altLang="zh-CN" dirty="0">
                    <a:sym typeface="Wingdings" panose="05000000000000000000" pitchFamily="2" charset="2"/>
                  </a:rPr>
                  <a:t></a:t>
                </a:r>
              </a:p>
              <a:p>
                <a:r>
                  <a:rPr lang="zh-CN" altLang="en-US" dirty="0">
                    <a:sym typeface="Wingdings" panose="05000000000000000000" pitchFamily="2" charset="2"/>
                  </a:rPr>
                  <a:t>仍然是 </a:t>
                </a:r>
                <a:r>
                  <a:rPr lang="en-US" altLang="zh-CN" dirty="0">
                    <a:sym typeface="Wingdings" panose="05000000000000000000" pitchFamily="2" charset="2"/>
                  </a:rPr>
                  <a:t>C/S</a:t>
                </a:r>
                <a:r>
                  <a:rPr lang="zh-CN" altLang="en-US" dirty="0">
                    <a:sym typeface="Wingdings" panose="05000000000000000000" pitchFamily="2" charset="2"/>
                  </a:rPr>
                  <a:t> 架构，不过将窗口管理器和 </a:t>
                </a:r>
                <a:r>
                  <a:rPr lang="en-US" altLang="zh-CN" dirty="0">
                    <a:sym typeface="Wingdings" panose="05000000000000000000" pitchFamily="2" charset="2"/>
                  </a:rPr>
                  <a:t>Server </a:t>
                </a:r>
                <a:r>
                  <a:rPr lang="zh-CN" altLang="en-US" dirty="0">
                    <a:sym typeface="Wingdings" panose="05000000000000000000" pitchFamily="2" charset="2"/>
                  </a:rPr>
                  <a:t>放到一起</a:t>
                </a:r>
                <a:endParaRPr lang="en-US" altLang="zh-CN" dirty="0">
                  <a:sym typeface="Wingdings" panose="05000000000000000000" pitchFamily="2" charset="2"/>
                </a:endParaRPr>
              </a:p>
              <a:p>
                <a:r>
                  <a:rPr lang="zh-CN" altLang="en-US" dirty="0"/>
                  <a:t>采用 </a:t>
                </a:r>
                <a:r>
                  <a:rPr lang="en-US" altLang="zh-CN" dirty="0"/>
                  <a:t>Wayland </a:t>
                </a:r>
                <a:r>
                  <a:rPr lang="zh-CN" altLang="en-US" dirty="0"/>
                  <a:t>协议，协议参考实现是 </a:t>
                </a:r>
                <a:r>
                  <a:rPr lang="en-US" altLang="zh-CN" dirty="0" err="1"/>
                  <a:t>libwayland</a:t>
                </a:r>
                <a:endParaRPr lang="en-US" altLang="zh-CN" dirty="0"/>
              </a:p>
              <a:p>
                <a:pPr lvl="1"/>
                <a:r>
                  <a:rPr lang="en-US" altLang="zh-CN" dirty="0">
                    <a:hlinkClick r:id="rId2"/>
                  </a:rPr>
                  <a:t>https://wayland.app/protocols/wayland</a:t>
                </a:r>
                <a:r>
                  <a:rPr lang="en-US" altLang="zh-CN" dirty="0"/>
                  <a:t> </a:t>
                </a:r>
              </a:p>
              <a:p>
                <a:r>
                  <a:rPr lang="en-US" altLang="zh-CN" dirty="0"/>
                  <a:t>C</a:t>
                </a:r>
                <a14:m>
                  <m:oMath xmlns:m="http://schemas.openxmlformats.org/officeDocument/2006/math">
                    <m:r>
                      <a:rPr lang="en-US" altLang="zh-CN" b="0" i="1" smtClean="0">
                        <a:latin typeface="Cambria Math" panose="02040503050406030204" pitchFamily="18" charset="0"/>
                      </a:rPr>
                      <m:t>→</m:t>
                    </m:r>
                  </m:oMath>
                </a14:m>
                <a:r>
                  <a:rPr lang="en-US" altLang="zh-CN" dirty="0"/>
                  <a:t>S: Request, S</a:t>
                </a:r>
                <a14:m>
                  <m:oMath xmlns:m="http://schemas.openxmlformats.org/officeDocument/2006/math">
                    <m:r>
                      <a:rPr lang="en-US" altLang="zh-CN" b="0" i="1" smtClean="0">
                        <a:latin typeface="Cambria Math" panose="02040503050406030204" pitchFamily="18" charset="0"/>
                      </a:rPr>
                      <m:t>→</m:t>
                    </m:r>
                  </m:oMath>
                </a14:m>
                <a:r>
                  <a:rPr lang="en-US" altLang="zh-CN" dirty="0"/>
                  <a:t>C: Event</a:t>
                </a:r>
                <a:endParaRPr lang="zh-CN" altLang="en-US" dirty="0"/>
              </a:p>
            </p:txBody>
          </p:sp>
        </mc:Choice>
        <mc:Fallback>
          <p:sp>
            <p:nvSpPr>
              <p:cNvPr id="3" name="内容占位符 2">
                <a:extLst>
                  <a:ext uri="{FF2B5EF4-FFF2-40B4-BE49-F238E27FC236}">
                    <a16:creationId xmlns:a16="http://schemas.microsoft.com/office/drawing/2014/main" id="{93E383F8-DED1-B409-5760-152811065AAA}"/>
                  </a:ext>
                </a:extLst>
              </p:cNvPr>
              <p:cNvSpPr>
                <a:spLocks noGrp="1" noRot="1" noChangeAspect="1" noMove="1" noResize="1" noEditPoints="1" noAdjustHandles="1" noChangeArrowheads="1" noChangeShapeType="1" noTextEdit="1"/>
              </p:cNvSpPr>
              <p:nvPr>
                <p:ph idx="1"/>
              </p:nvPr>
            </p:nvSpPr>
            <p:spPr>
              <a:blipFill>
                <a:blip r:embed="rId3"/>
                <a:stretch>
                  <a:fillRect l="-1043" t="-252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785752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937-E7DD-23AD-504C-78519A4FB112}"/>
              </a:ext>
            </a:extLst>
          </p:cNvPr>
          <p:cNvSpPr>
            <a:spLocks noGrp="1"/>
          </p:cNvSpPr>
          <p:nvPr>
            <p:ph type="title"/>
          </p:nvPr>
        </p:nvSpPr>
        <p:spPr/>
        <p:txBody>
          <a:bodyPr/>
          <a:lstStyle/>
          <a:p>
            <a:r>
              <a:rPr lang="en-US" altLang="zh-CN" dirty="0"/>
              <a:t>GUI </a:t>
            </a:r>
            <a:r>
              <a:rPr lang="zh-CN" altLang="en-US" dirty="0"/>
              <a:t>程序的基本构成</a:t>
            </a:r>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B0D176F0-2FA4-5324-7107-3CA407E29198}"/>
                  </a:ext>
                </a:extLst>
              </p:cNvPr>
              <p:cNvSpPr>
                <a:spLocks noGrp="1"/>
              </p:cNvSpPr>
              <p:nvPr>
                <p:ph idx="1"/>
              </p:nvPr>
            </p:nvSpPr>
            <p:spPr>
              <a:xfrm>
                <a:off x="7101190" y="1825625"/>
                <a:ext cx="4252609" cy="4351338"/>
              </a:xfrm>
            </p:spPr>
            <p:txBody>
              <a:bodyPr/>
              <a:lstStyle/>
              <a:p>
                <a:r>
                  <a:rPr lang="en-US" altLang="zh-CN" dirty="0"/>
                  <a:t>GUI </a:t>
                </a:r>
                <a:r>
                  <a:rPr lang="zh-CN" altLang="en-US" dirty="0"/>
                  <a:t>程序的基本部分</a:t>
                </a:r>
                <a:endParaRPr lang="en-US" altLang="zh-CN" dirty="0"/>
              </a:p>
              <a:p>
                <a:pPr lvl="1"/>
                <a:r>
                  <a:rPr lang="zh-CN" altLang="en-US" dirty="0"/>
                  <a:t>如何绘制</a:t>
                </a:r>
                <a:endParaRPr lang="en-US" altLang="zh-CN" dirty="0"/>
              </a:p>
              <a:p>
                <a:pPr lvl="1"/>
                <a:r>
                  <a:rPr lang="zh-CN" altLang="en-US" dirty="0"/>
                  <a:t>如何处理用户交互输入</a:t>
                </a:r>
                <a:endParaRPr lang="en-US" altLang="zh-CN" dirty="0"/>
              </a:p>
              <a:p>
                <a:pPr lvl="2"/>
                <a:r>
                  <a:rPr lang="zh-CN" altLang="en-US" dirty="0"/>
                  <a:t>鼠标</a:t>
                </a:r>
                <a:endParaRPr lang="en-US" altLang="zh-CN" dirty="0"/>
              </a:p>
              <a:p>
                <a:pPr lvl="2"/>
                <a:r>
                  <a:rPr lang="zh-CN" altLang="en-US" dirty="0"/>
                  <a:t>键盘</a:t>
                </a:r>
                <a:endParaRPr lang="en-US" altLang="zh-CN" dirty="0"/>
              </a:p>
              <a:p>
                <a:r>
                  <a:rPr lang="zh-CN" altLang="en-US" dirty="0"/>
                  <a:t>关键设计技术</a:t>
                </a:r>
                <a:endParaRPr lang="en-US" altLang="zh-CN" dirty="0"/>
              </a:p>
              <a:p>
                <a:pPr lvl="1"/>
                <a:r>
                  <a:rPr lang="zh-CN" altLang="en-US" dirty="0"/>
                  <a:t>正确的同步和异步设计 </a:t>
                </a:r>
                <a14:m>
                  <m:oMath xmlns:m="http://schemas.openxmlformats.org/officeDocument/2006/math">
                    <m:r>
                      <a:rPr lang="en-US" altLang="zh-CN" b="0" i="1" smtClean="0">
                        <a:latin typeface="Cambria Math" panose="02040503050406030204" pitchFamily="18" charset="0"/>
                      </a:rPr>
                      <m:t>→</m:t>
                    </m:r>
                  </m:oMath>
                </a14:m>
                <a:r>
                  <a:rPr lang="zh-CN" altLang="en-US" dirty="0"/>
                  <a:t> 交互性</a:t>
                </a:r>
              </a:p>
            </p:txBody>
          </p:sp>
        </mc:Choice>
        <mc:Fallback>
          <p:sp>
            <p:nvSpPr>
              <p:cNvPr id="3" name="内容占位符 2">
                <a:extLst>
                  <a:ext uri="{FF2B5EF4-FFF2-40B4-BE49-F238E27FC236}">
                    <a16:creationId xmlns:a16="http://schemas.microsoft.com/office/drawing/2014/main" id="{B0D176F0-2FA4-5324-7107-3CA407E29198}"/>
                  </a:ext>
                </a:extLst>
              </p:cNvPr>
              <p:cNvSpPr>
                <a:spLocks noGrp="1" noRot="1" noChangeAspect="1" noMove="1" noResize="1" noEditPoints="1" noAdjustHandles="1" noChangeArrowheads="1" noChangeShapeType="1" noTextEdit="1"/>
              </p:cNvSpPr>
              <p:nvPr>
                <p:ph idx="1"/>
              </p:nvPr>
            </p:nvSpPr>
            <p:spPr>
              <a:xfrm>
                <a:off x="7101190" y="1825625"/>
                <a:ext cx="4252609" cy="4351338"/>
              </a:xfrm>
              <a:blipFill>
                <a:blip r:embed="rId2"/>
                <a:stretch>
                  <a:fillRect l="-2582" t="-2521"/>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524B1D3-CD83-1E48-BE08-0047A997D08C}"/>
              </a:ext>
            </a:extLst>
          </p:cNvPr>
          <p:cNvSpPr txBox="1"/>
          <p:nvPr/>
        </p:nvSpPr>
        <p:spPr>
          <a:xfrm>
            <a:off x="838200" y="1825625"/>
            <a:ext cx="6096000" cy="2308324"/>
          </a:xfrm>
          <a:prstGeom prst="rect">
            <a:avLst/>
          </a:prstGeom>
          <a:noFill/>
          <a:ln>
            <a:noFill/>
          </a:ln>
        </p:spPr>
        <p:txBody>
          <a:bodyPr wrap="square">
            <a:spAutoFit/>
          </a:bodyPr>
          <a:lstStyle/>
          <a:p>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cmd</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wait_for_new_cmd</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match</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cmd</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case</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A31515"/>
                </a:solidFill>
                <a:effectLst/>
                <a:highlight>
                  <a:srgbClr val="FFFFFF"/>
                </a:highlight>
                <a:latin typeface="Consolas" panose="020B0609020204030204" pitchFamily="49" charset="0"/>
              </a:rPr>
              <a:t>'</a:t>
            </a:r>
            <a:r>
              <a:rPr lang="en-US" altLang="zh-CN" b="0" dirty="0" err="1">
                <a:solidFill>
                  <a:srgbClr val="A31515"/>
                </a:solidFill>
                <a:effectLst/>
                <a:highlight>
                  <a:srgbClr val="FFFFFF"/>
                </a:highlight>
                <a:latin typeface="Consolas" panose="020B0609020204030204" pitchFamily="49" charset="0"/>
              </a:rPr>
              <a:t>cmdA</a:t>
            </a:r>
            <a:r>
              <a:rPr lang="en-US" altLang="zh-CN" b="0" dirty="0">
                <a:solidFill>
                  <a:srgbClr val="A31515"/>
                </a:solidFill>
                <a:effectLst/>
                <a:highlight>
                  <a:srgbClr val="FFFFFF"/>
                </a:highlight>
                <a:latin typeface="Consolas" panose="020B0609020204030204" pitchFamily="49" charset="0"/>
              </a:rPr>
              <a: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do_cmdA</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 skip some lines</a:t>
            </a:r>
            <a:endParaRPr lang="en-US" altLang="zh-CN" b="0" dirty="0">
              <a:solidFill>
                <a:srgbClr val="000000"/>
              </a:solidFill>
              <a:effectLst/>
              <a:highlight>
                <a:srgbClr val="FFFFFF"/>
              </a:highlight>
              <a:latin typeface="Consolas" panose="020B0609020204030204" pitchFamily="49" charset="0"/>
            </a:endParaRP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case</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A31515"/>
                </a:solidFill>
                <a:effectLst/>
                <a:highlight>
                  <a:srgbClr val="FFFFFF"/>
                </a:highlight>
                <a:latin typeface="Consolas" panose="020B0609020204030204" pitchFamily="49" charset="0"/>
              </a:rPr>
              <a:t>'exit'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 = </a:t>
            </a:r>
            <a:r>
              <a:rPr lang="en-US" altLang="zh-CN" b="0" dirty="0">
                <a:solidFill>
                  <a:srgbClr val="0000FF"/>
                </a:solidFill>
                <a:effectLst/>
                <a:highlight>
                  <a:srgbClr val="FFFFFF"/>
                </a:highlight>
                <a:latin typeface="Consolas" panose="020B0609020204030204" pitchFamily="49" charset="0"/>
              </a:rPr>
              <a:t>False</a:t>
            </a:r>
            <a:endParaRPr lang="en-US" altLang="zh-CN" b="0" dirty="0">
              <a:solidFill>
                <a:srgbClr val="000000"/>
              </a:solidFill>
              <a:effectLst/>
              <a:highlight>
                <a:srgbClr val="FFFFFF"/>
              </a:highlight>
              <a:latin typeface="Consolas" panose="020B0609020204030204" pitchFamily="49" charset="0"/>
            </a:endParaRPr>
          </a:p>
        </p:txBody>
      </p:sp>
      <p:sp>
        <p:nvSpPr>
          <p:cNvPr id="9" name="文本框 8">
            <a:extLst>
              <a:ext uri="{FF2B5EF4-FFF2-40B4-BE49-F238E27FC236}">
                <a16:creationId xmlns:a16="http://schemas.microsoft.com/office/drawing/2014/main" id="{AA5C1421-B9D1-8C7D-CAAD-039546E75F35}"/>
              </a:ext>
            </a:extLst>
          </p:cNvPr>
          <p:cNvSpPr txBox="1"/>
          <p:nvPr/>
        </p:nvSpPr>
        <p:spPr>
          <a:xfrm>
            <a:off x="838200" y="4536262"/>
            <a:ext cx="6096000" cy="2031325"/>
          </a:xfrm>
          <a:prstGeom prst="rect">
            <a:avLst/>
          </a:prstGeom>
          <a:noFill/>
          <a:ln>
            <a:noFill/>
          </a:ln>
        </p:spPr>
        <p:txBody>
          <a:bodyPr wrap="square">
            <a:spAutoFit/>
          </a:bodyPr>
          <a:lstStyle/>
          <a:p>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清空输入事件队列</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user_input</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wait_for_input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根据事件队列进行调度</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dispatch_action_for_given_input</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user_input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更新画面内容</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update_frame_according_to_user_input</a:t>
            </a:r>
            <a:r>
              <a:rPr lang="en-US" altLang="zh-CN" b="0" dirty="0">
                <a:solidFill>
                  <a:srgbClr val="000000"/>
                </a:solidFill>
                <a:effectLst/>
                <a:highlight>
                  <a:srgbClr val="FFFFFF"/>
                </a:highlight>
                <a:latin typeface="Consolas" panose="020B0609020204030204" pitchFamily="49" charset="0"/>
              </a:rPr>
              <a:t>()</a:t>
            </a:r>
          </a:p>
        </p:txBody>
      </p:sp>
      <p:sp>
        <p:nvSpPr>
          <p:cNvPr id="11" name="文本框 10">
            <a:extLst>
              <a:ext uri="{FF2B5EF4-FFF2-40B4-BE49-F238E27FC236}">
                <a16:creationId xmlns:a16="http://schemas.microsoft.com/office/drawing/2014/main" id="{831E4ED7-BE88-5AE4-6877-DC265B45E50A}"/>
              </a:ext>
            </a:extLst>
          </p:cNvPr>
          <p:cNvSpPr txBox="1"/>
          <p:nvPr/>
        </p:nvSpPr>
        <p:spPr>
          <a:xfrm>
            <a:off x="838200" y="1506022"/>
            <a:ext cx="704850" cy="369332"/>
          </a:xfrm>
          <a:prstGeom prst="rect">
            <a:avLst/>
          </a:prstGeom>
          <a:noFill/>
        </p:spPr>
        <p:txBody>
          <a:bodyPr wrap="square">
            <a:spAutoFit/>
          </a:bodyPr>
          <a:lstStyle/>
          <a:p>
            <a:r>
              <a:rPr lang="en-US" altLang="zh-CN" b="1" dirty="0"/>
              <a:t>CLI</a:t>
            </a:r>
            <a:endParaRPr lang="zh-CN" altLang="en-US" b="1" dirty="0"/>
          </a:p>
        </p:txBody>
      </p:sp>
      <p:sp>
        <p:nvSpPr>
          <p:cNvPr id="12" name="文本框 11">
            <a:extLst>
              <a:ext uri="{FF2B5EF4-FFF2-40B4-BE49-F238E27FC236}">
                <a16:creationId xmlns:a16="http://schemas.microsoft.com/office/drawing/2014/main" id="{C2A87C51-2835-F174-871B-F9AD31FFFBE7}"/>
              </a:ext>
            </a:extLst>
          </p:cNvPr>
          <p:cNvSpPr txBox="1"/>
          <p:nvPr/>
        </p:nvSpPr>
        <p:spPr>
          <a:xfrm>
            <a:off x="838200" y="4186079"/>
            <a:ext cx="704850" cy="369332"/>
          </a:xfrm>
          <a:prstGeom prst="rect">
            <a:avLst/>
          </a:prstGeom>
          <a:noFill/>
        </p:spPr>
        <p:txBody>
          <a:bodyPr wrap="square">
            <a:spAutoFit/>
          </a:bodyPr>
          <a:lstStyle/>
          <a:p>
            <a:r>
              <a:rPr lang="en-US" altLang="zh-CN" b="1" dirty="0"/>
              <a:t>GUI</a:t>
            </a:r>
            <a:endParaRPr lang="zh-CN" altLang="en-US" b="1" dirty="0"/>
          </a:p>
        </p:txBody>
      </p:sp>
    </p:spTree>
    <p:extLst>
      <p:ext uri="{BB962C8B-B14F-4D97-AF65-F5344CB8AC3E}">
        <p14:creationId xmlns:p14="http://schemas.microsoft.com/office/powerpoint/2010/main" val="28679627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97A8944-95CF-EE4A-C2A6-C8F124D7825E}"/>
              </a:ext>
            </a:extLst>
          </p:cNvPr>
          <p:cNvSpPr>
            <a:spLocks noGrp="1"/>
          </p:cNvSpPr>
          <p:nvPr>
            <p:ph type="title"/>
          </p:nvPr>
        </p:nvSpPr>
        <p:spPr/>
        <p:txBody>
          <a:bodyPr/>
          <a:lstStyle/>
          <a:p>
            <a:endParaRPr lang="zh-CN" altLang="en-US"/>
          </a:p>
        </p:txBody>
      </p:sp>
      <p:pic>
        <p:nvPicPr>
          <p:cNvPr id="11" name="内容占位符 10">
            <a:extLst>
              <a:ext uri="{FF2B5EF4-FFF2-40B4-BE49-F238E27FC236}">
                <a16:creationId xmlns:a16="http://schemas.microsoft.com/office/drawing/2014/main" id="{2B957DB0-A691-2199-DF94-849B4DD58115}"/>
              </a:ext>
            </a:extLst>
          </p:cNvPr>
          <p:cNvPicPr>
            <a:picLocks noGrp="1" noChangeAspect="1"/>
          </p:cNvPicPr>
          <p:nvPr>
            <p:ph idx="1"/>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 y="-2382"/>
            <a:ext cx="12196233" cy="6860381"/>
          </a:xfrm>
        </p:spPr>
      </p:pic>
    </p:spTree>
    <p:extLst>
      <p:ext uri="{BB962C8B-B14F-4D97-AF65-F5344CB8AC3E}">
        <p14:creationId xmlns:p14="http://schemas.microsoft.com/office/powerpoint/2010/main" val="38166232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C8BA84-31E8-BB18-1CF6-F1847972C4C4}"/>
              </a:ext>
            </a:extLst>
          </p:cNvPr>
          <p:cNvSpPr>
            <a:spLocks noGrp="1"/>
          </p:cNvSpPr>
          <p:nvPr>
            <p:ph type="title"/>
          </p:nvPr>
        </p:nvSpPr>
        <p:spPr/>
        <p:txBody>
          <a:bodyPr/>
          <a:lstStyle/>
          <a:p>
            <a:r>
              <a:rPr lang="en-US" altLang="zh-CN" dirty="0"/>
              <a:t>Mesa</a:t>
            </a:r>
            <a:endParaRPr lang="zh-CN" altLang="en-US" dirty="0"/>
          </a:p>
        </p:txBody>
      </p:sp>
      <p:sp>
        <p:nvSpPr>
          <p:cNvPr id="3" name="内容占位符 2">
            <a:extLst>
              <a:ext uri="{FF2B5EF4-FFF2-40B4-BE49-F238E27FC236}">
                <a16:creationId xmlns:a16="http://schemas.microsoft.com/office/drawing/2014/main" id="{283948E0-D923-9DDA-C175-1745C3959466}"/>
              </a:ext>
            </a:extLst>
          </p:cNvPr>
          <p:cNvSpPr>
            <a:spLocks noGrp="1"/>
          </p:cNvSpPr>
          <p:nvPr>
            <p:ph idx="1"/>
          </p:nvPr>
        </p:nvSpPr>
        <p:spPr/>
        <p:txBody>
          <a:bodyPr/>
          <a:lstStyle/>
          <a:p>
            <a:r>
              <a:rPr lang="zh-CN" altLang="en-US" strike="sngStrike" dirty="0"/>
              <a:t>蛋疼玩意</a:t>
            </a:r>
          </a:p>
        </p:txBody>
      </p:sp>
    </p:spTree>
    <p:extLst>
      <p:ext uri="{BB962C8B-B14F-4D97-AF65-F5344CB8AC3E}">
        <p14:creationId xmlns:p14="http://schemas.microsoft.com/office/powerpoint/2010/main" val="31025212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937-E7DD-23AD-504C-78519A4FB112}"/>
              </a:ext>
            </a:extLst>
          </p:cNvPr>
          <p:cNvSpPr>
            <a:spLocks noGrp="1"/>
          </p:cNvSpPr>
          <p:nvPr>
            <p:ph type="title"/>
          </p:nvPr>
        </p:nvSpPr>
        <p:spPr/>
        <p:txBody>
          <a:bodyPr/>
          <a:lstStyle/>
          <a:p>
            <a:r>
              <a:rPr lang="en-US" altLang="zh-CN" dirty="0"/>
              <a:t>GUI </a:t>
            </a:r>
            <a:r>
              <a:rPr lang="zh-CN" altLang="en-US" dirty="0"/>
              <a:t>程序的基本构成</a:t>
            </a:r>
          </a:p>
        </p:txBody>
      </p:sp>
      <p:sp>
        <p:nvSpPr>
          <p:cNvPr id="3" name="内容占位符 2">
            <a:extLst>
              <a:ext uri="{FF2B5EF4-FFF2-40B4-BE49-F238E27FC236}">
                <a16:creationId xmlns:a16="http://schemas.microsoft.com/office/drawing/2014/main" id="{B0D176F0-2FA4-5324-7107-3CA407E29198}"/>
              </a:ext>
            </a:extLst>
          </p:cNvPr>
          <p:cNvSpPr>
            <a:spLocks noGrp="1"/>
          </p:cNvSpPr>
          <p:nvPr>
            <p:ph idx="1"/>
          </p:nvPr>
        </p:nvSpPr>
        <p:spPr>
          <a:xfrm>
            <a:off x="7101190" y="1825625"/>
            <a:ext cx="4252610" cy="4351338"/>
          </a:xfrm>
        </p:spPr>
        <p:txBody>
          <a:bodyPr/>
          <a:lstStyle/>
          <a:p>
            <a:r>
              <a:rPr lang="zh-CN" altLang="en-US" dirty="0"/>
              <a:t>譬如，应该解耦</a:t>
            </a:r>
            <a:r>
              <a:rPr lang="zh-CN" altLang="en-US" i="1" dirty="0"/>
              <a:t>绘制</a:t>
            </a:r>
            <a:r>
              <a:rPr lang="zh-CN" altLang="en-US" dirty="0"/>
              <a:t>和</a:t>
            </a:r>
            <a:r>
              <a:rPr lang="zh-CN" altLang="en-US" i="1" dirty="0"/>
              <a:t>用户输入</a:t>
            </a:r>
            <a:endParaRPr lang="en-US" altLang="zh-CN" i="1" dirty="0"/>
          </a:p>
          <a:p>
            <a:endParaRPr lang="zh-CN" altLang="en-US" dirty="0"/>
          </a:p>
        </p:txBody>
      </p:sp>
      <p:sp>
        <p:nvSpPr>
          <p:cNvPr id="7" name="文本框 6">
            <a:extLst>
              <a:ext uri="{FF2B5EF4-FFF2-40B4-BE49-F238E27FC236}">
                <a16:creationId xmlns:a16="http://schemas.microsoft.com/office/drawing/2014/main" id="{5524B1D3-CD83-1E48-BE08-0047A997D08C}"/>
              </a:ext>
            </a:extLst>
          </p:cNvPr>
          <p:cNvSpPr txBox="1"/>
          <p:nvPr/>
        </p:nvSpPr>
        <p:spPr>
          <a:xfrm>
            <a:off x="838200" y="1825625"/>
            <a:ext cx="6096000" cy="2031325"/>
          </a:xfrm>
          <a:prstGeom prst="rect">
            <a:avLst/>
          </a:prstGeom>
          <a:noFill/>
          <a:ln>
            <a:noFill/>
          </a:ln>
        </p:spPr>
        <p:txBody>
          <a:bodyPr wrap="square">
            <a:spAutoFit/>
          </a:bodyPr>
          <a:lstStyle/>
          <a:p>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清空输入事件队列</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user_input</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wait_for_input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根据事件队列进行调度</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dispatch_action_for_given_input</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user_input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更新画面内容</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update_frame_according_to_user_input</a:t>
            </a:r>
            <a:r>
              <a:rPr lang="en-US" altLang="zh-CN" b="0" dirty="0">
                <a:solidFill>
                  <a:srgbClr val="000000"/>
                </a:solidFill>
                <a:effectLst/>
                <a:highlight>
                  <a:srgbClr val="FFFFFF"/>
                </a:highlight>
                <a:latin typeface="Consolas" panose="020B0609020204030204" pitchFamily="49" charset="0"/>
              </a:rPr>
              <a:t>()</a:t>
            </a:r>
          </a:p>
        </p:txBody>
      </p:sp>
      <p:sp>
        <p:nvSpPr>
          <p:cNvPr id="9" name="文本框 8">
            <a:extLst>
              <a:ext uri="{FF2B5EF4-FFF2-40B4-BE49-F238E27FC236}">
                <a16:creationId xmlns:a16="http://schemas.microsoft.com/office/drawing/2014/main" id="{AA5C1421-B9D1-8C7D-CAAD-039546E75F35}"/>
              </a:ext>
            </a:extLst>
          </p:cNvPr>
          <p:cNvSpPr txBox="1"/>
          <p:nvPr/>
        </p:nvSpPr>
        <p:spPr>
          <a:xfrm>
            <a:off x="838200" y="4345762"/>
            <a:ext cx="6096000" cy="1754326"/>
          </a:xfrm>
          <a:prstGeom prst="rect">
            <a:avLst/>
          </a:prstGeom>
          <a:noFill/>
          <a:ln>
            <a:noFill/>
          </a:ln>
        </p:spPr>
        <p:txBody>
          <a:bodyPr wrap="square">
            <a:spAutoFit/>
          </a:bodyPr>
          <a:lstStyle/>
          <a:p>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user_inputs</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drain_input_queue_nonblocking</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dispatch_action_for_given_input</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user_inputs</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update_frame_according_to_user_input</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等待下一帧开始*</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wait_for_next_frame</a:t>
            </a:r>
            <a:r>
              <a:rPr lang="en-US" altLang="zh-CN" b="0" dirty="0">
                <a:solidFill>
                  <a:srgbClr val="000000"/>
                </a:solidFill>
                <a:effectLst/>
                <a:highlight>
                  <a:srgbClr val="FFFFFF"/>
                </a:highlight>
                <a:latin typeface="Consolas" panose="020B0609020204030204" pitchFamily="49" charset="0"/>
              </a:rPr>
              <a:t>()</a:t>
            </a:r>
          </a:p>
        </p:txBody>
      </p:sp>
      <p:sp>
        <p:nvSpPr>
          <p:cNvPr id="11" name="文本框 10">
            <a:extLst>
              <a:ext uri="{FF2B5EF4-FFF2-40B4-BE49-F238E27FC236}">
                <a16:creationId xmlns:a16="http://schemas.microsoft.com/office/drawing/2014/main" id="{831E4ED7-BE88-5AE4-6877-DC265B45E50A}"/>
              </a:ext>
            </a:extLst>
          </p:cNvPr>
          <p:cNvSpPr txBox="1"/>
          <p:nvPr/>
        </p:nvSpPr>
        <p:spPr>
          <a:xfrm>
            <a:off x="838200" y="1456293"/>
            <a:ext cx="704850" cy="369332"/>
          </a:xfrm>
          <a:prstGeom prst="rect">
            <a:avLst/>
          </a:prstGeom>
          <a:noFill/>
        </p:spPr>
        <p:txBody>
          <a:bodyPr wrap="square">
            <a:spAutoFit/>
          </a:bodyPr>
          <a:lstStyle/>
          <a:p>
            <a:r>
              <a:rPr lang="en-US" altLang="zh-CN" b="1" dirty="0"/>
              <a:t>GUI</a:t>
            </a:r>
            <a:endParaRPr lang="zh-CN" altLang="en-US" b="1" dirty="0"/>
          </a:p>
        </p:txBody>
      </p:sp>
      <p:sp>
        <p:nvSpPr>
          <p:cNvPr id="12" name="文本框 11">
            <a:extLst>
              <a:ext uri="{FF2B5EF4-FFF2-40B4-BE49-F238E27FC236}">
                <a16:creationId xmlns:a16="http://schemas.microsoft.com/office/drawing/2014/main" id="{C2A87C51-2835-F174-871B-F9AD31FFFBE7}"/>
              </a:ext>
            </a:extLst>
          </p:cNvPr>
          <p:cNvSpPr txBox="1"/>
          <p:nvPr/>
        </p:nvSpPr>
        <p:spPr>
          <a:xfrm>
            <a:off x="828675" y="3988128"/>
            <a:ext cx="3072115" cy="369332"/>
          </a:xfrm>
          <a:prstGeom prst="rect">
            <a:avLst/>
          </a:prstGeom>
          <a:noFill/>
        </p:spPr>
        <p:txBody>
          <a:bodyPr wrap="square">
            <a:spAutoFit/>
          </a:bodyPr>
          <a:lstStyle/>
          <a:p>
            <a:r>
              <a:rPr lang="en-US" altLang="zh-CN" b="1" dirty="0"/>
              <a:t>GUI + </a:t>
            </a:r>
            <a:r>
              <a:rPr lang="zh-CN" altLang="en-US" b="1" dirty="0"/>
              <a:t>解耦绘制和用户输入</a:t>
            </a:r>
          </a:p>
        </p:txBody>
      </p:sp>
    </p:spTree>
    <p:extLst>
      <p:ext uri="{BB962C8B-B14F-4D97-AF65-F5344CB8AC3E}">
        <p14:creationId xmlns:p14="http://schemas.microsoft.com/office/powerpoint/2010/main" val="12278947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F1937-E7DD-23AD-504C-78519A4FB112}"/>
              </a:ext>
            </a:extLst>
          </p:cNvPr>
          <p:cNvSpPr>
            <a:spLocks noGrp="1"/>
          </p:cNvSpPr>
          <p:nvPr>
            <p:ph type="title"/>
          </p:nvPr>
        </p:nvSpPr>
        <p:spPr/>
        <p:txBody>
          <a:bodyPr/>
          <a:lstStyle/>
          <a:p>
            <a:r>
              <a:rPr lang="en-US" altLang="zh-CN" dirty="0"/>
              <a:t>GUI </a:t>
            </a:r>
            <a:r>
              <a:rPr lang="zh-CN" altLang="en-US" dirty="0"/>
              <a:t>程序的基本构成</a:t>
            </a:r>
          </a:p>
        </p:txBody>
      </p:sp>
      <p:sp>
        <p:nvSpPr>
          <p:cNvPr id="3" name="内容占位符 2">
            <a:extLst>
              <a:ext uri="{FF2B5EF4-FFF2-40B4-BE49-F238E27FC236}">
                <a16:creationId xmlns:a16="http://schemas.microsoft.com/office/drawing/2014/main" id="{B0D176F0-2FA4-5324-7107-3CA407E29198}"/>
              </a:ext>
            </a:extLst>
          </p:cNvPr>
          <p:cNvSpPr>
            <a:spLocks noGrp="1"/>
          </p:cNvSpPr>
          <p:nvPr>
            <p:ph idx="1"/>
          </p:nvPr>
        </p:nvSpPr>
        <p:spPr>
          <a:xfrm>
            <a:off x="7358365" y="1831975"/>
            <a:ext cx="4252610" cy="4351338"/>
          </a:xfrm>
        </p:spPr>
        <p:txBody>
          <a:bodyPr/>
          <a:lstStyle/>
          <a:p>
            <a:r>
              <a:rPr lang="zh-CN" altLang="en-US" dirty="0"/>
              <a:t>譬如，应该解耦</a:t>
            </a:r>
            <a:r>
              <a:rPr lang="zh-CN" altLang="en-US" i="1" dirty="0"/>
              <a:t>绘制</a:t>
            </a:r>
            <a:r>
              <a:rPr lang="zh-CN" altLang="en-US" dirty="0"/>
              <a:t>和</a:t>
            </a:r>
            <a:r>
              <a:rPr lang="zh-CN" altLang="en-US" i="1" dirty="0"/>
              <a:t>用户输入</a:t>
            </a:r>
            <a:endParaRPr lang="en-US" altLang="zh-CN" i="1" dirty="0"/>
          </a:p>
          <a:p>
            <a:r>
              <a:rPr lang="zh-CN" altLang="en-US" dirty="0"/>
              <a:t>又或者，解耦</a:t>
            </a:r>
            <a:r>
              <a:rPr lang="zh-CN" altLang="en-US" i="1" dirty="0"/>
              <a:t>画面更新</a:t>
            </a:r>
            <a:r>
              <a:rPr lang="zh-CN" altLang="en-US" dirty="0"/>
              <a:t>和</a:t>
            </a:r>
            <a:r>
              <a:rPr lang="zh-CN" altLang="en-US" i="1" dirty="0"/>
              <a:t>状态更新</a:t>
            </a:r>
          </a:p>
        </p:txBody>
      </p:sp>
      <p:sp>
        <p:nvSpPr>
          <p:cNvPr id="7" name="文本框 6">
            <a:extLst>
              <a:ext uri="{FF2B5EF4-FFF2-40B4-BE49-F238E27FC236}">
                <a16:creationId xmlns:a16="http://schemas.microsoft.com/office/drawing/2014/main" id="{5524B1D3-CD83-1E48-BE08-0047A997D08C}"/>
              </a:ext>
            </a:extLst>
          </p:cNvPr>
          <p:cNvSpPr txBox="1"/>
          <p:nvPr/>
        </p:nvSpPr>
        <p:spPr>
          <a:xfrm>
            <a:off x="838200" y="1825625"/>
            <a:ext cx="6350540" cy="5078313"/>
          </a:xfrm>
          <a:prstGeom prst="rect">
            <a:avLst/>
          </a:prstGeom>
          <a:noFill/>
          <a:ln>
            <a:noFill/>
          </a:ln>
        </p:spPr>
        <p:txBody>
          <a:bodyPr wrap="square">
            <a:spAutoFit/>
          </a:bodyPr>
          <a:lstStyle/>
          <a:p>
            <a:r>
              <a:rPr lang="en-US" altLang="zh-CN" b="0" dirty="0">
                <a:solidFill>
                  <a:srgbClr val="0000FF"/>
                </a:solidFill>
                <a:effectLst/>
                <a:highlight>
                  <a:srgbClr val="FFFFFF"/>
                </a:highlight>
                <a:latin typeface="Consolas" panose="020B0609020204030204" pitchFamily="49" charset="0"/>
              </a:rPr>
              <a:t>def</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event_thread</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user_inputs</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drain_input_queue_nonblocking</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with</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world_state_lock.lock</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更新世界状态</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world_state</a:t>
            </a:r>
            <a:r>
              <a:rPr lang="en-US" altLang="zh-CN" b="0" dirty="0">
                <a:solidFill>
                  <a:srgbClr val="000000"/>
                </a:solidFill>
                <a:effectLst/>
                <a:highlight>
                  <a:srgbClr val="FFFFFF"/>
                </a:highlight>
                <a:latin typeface="Consolas" panose="020B0609020204030204" pitchFamily="49" charset="0"/>
              </a:rPr>
              <a:t> = </a:t>
            </a:r>
            <a:r>
              <a:rPr lang="en-US" altLang="zh-CN" b="0" dirty="0" err="1">
                <a:solidFill>
                  <a:srgbClr val="000000"/>
                </a:solidFill>
                <a:effectLst/>
                <a:highlight>
                  <a:srgbClr val="FFFFFF"/>
                </a:highlight>
                <a:latin typeface="Consolas" panose="020B0609020204030204" pitchFamily="49" charset="0"/>
              </a:rPr>
              <a:t>compute_next_state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user_inputs</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world_state</a:t>
            </a:r>
            <a:endParaRPr lang="en-US" altLang="zh-CN" b="0" dirty="0">
              <a:solidFill>
                <a:srgbClr val="000000"/>
              </a:solidFill>
              <a:effectLst/>
              <a:highlight>
                <a:srgbClr val="FFFFFF"/>
              </a:highlight>
              <a:latin typeface="Consolas" panose="020B0609020204030204" pitchFamily="49" charset="0"/>
            </a:endParaRPr>
          </a:p>
          <a:p>
            <a:r>
              <a:rPr lang="en-US" altLang="zh-CN" b="0" dirty="0">
                <a:solidFill>
                  <a:srgbClr val="000000"/>
                </a:solidFill>
                <a:effectLst/>
                <a:highlight>
                  <a:srgbClr val="FFFFFF"/>
                </a:highlight>
                <a:latin typeface="Consolas" panose="020B0609020204030204" pitchFamily="49" charset="0"/>
              </a:rPr>
              <a:t>      )</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wait_for_next_event_frame</a:t>
            </a:r>
            <a:r>
              <a:rPr lang="en-US" altLang="zh-CN" b="0" dirty="0">
                <a:solidFill>
                  <a:srgbClr val="000000"/>
                </a:solidFill>
                <a:effectLst/>
                <a:highlight>
                  <a:srgbClr val="FFFFFF"/>
                </a:highlight>
                <a:latin typeface="Consolas" panose="020B0609020204030204" pitchFamily="49" charset="0"/>
              </a:rPr>
              <a:t>()</a:t>
            </a:r>
          </a:p>
          <a:p>
            <a:r>
              <a:rPr lang="en-US" altLang="zh-CN" sz="900" b="0" dirty="0">
                <a:solidFill>
                  <a:srgbClr val="000000"/>
                </a:solidFill>
                <a:effectLst/>
                <a:highlight>
                  <a:srgbClr val="FFFFFF"/>
                </a:highlight>
                <a:latin typeface="Consolas" panose="020B0609020204030204" pitchFamily="49" charset="0"/>
              </a:rPr>
              <a:t>  </a:t>
            </a:r>
            <a:br>
              <a:rPr lang="en-US" altLang="zh-CN" b="0" dirty="0">
                <a:solidFill>
                  <a:srgbClr val="000000"/>
                </a:solidFill>
                <a:effectLst/>
                <a:highlight>
                  <a:srgbClr val="FFFFFF"/>
                </a:highlight>
                <a:latin typeface="Consolas" panose="020B0609020204030204" pitchFamily="49" charset="0"/>
              </a:rPr>
            </a:br>
            <a:r>
              <a:rPr lang="en-US" altLang="zh-CN" b="0" dirty="0">
                <a:solidFill>
                  <a:srgbClr val="0000FF"/>
                </a:solidFill>
                <a:effectLst/>
                <a:highlight>
                  <a:srgbClr val="FFFFFF"/>
                </a:highlight>
                <a:latin typeface="Consolas" panose="020B0609020204030204" pitchFamily="49" charset="0"/>
              </a:rPr>
              <a:t>def</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render_thread</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while</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should_not_close</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00FF"/>
                </a:solidFill>
                <a:effectLst/>
                <a:highlight>
                  <a:srgbClr val="FFFFFF"/>
                </a:highlight>
                <a:latin typeface="Consolas" panose="020B0609020204030204" pitchFamily="49" charset="0"/>
              </a:rPr>
              <a:t>with</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world_state_lock.lock</a:t>
            </a:r>
            <a:r>
              <a:rPr lang="en-US" altLang="zh-CN" b="0" dirty="0">
                <a:solidFill>
                  <a:srgbClr val="000000"/>
                </a:solidFill>
                <a:effectLst/>
                <a:highlight>
                  <a:srgbClr val="FFFFFF"/>
                </a:highlight>
                <a:latin typeface="Consolas" panose="020B0609020204030204" pitchFamily="49" charset="0"/>
              </a:rPr>
              <a:t>():</a:t>
            </a:r>
          </a:p>
          <a:p>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008000"/>
                </a:solidFill>
                <a:effectLst/>
                <a:highlight>
                  <a:srgbClr val="FFFFFF"/>
                </a:highlight>
                <a:latin typeface="Consolas" panose="020B0609020204030204" pitchFamily="49" charset="0"/>
              </a:rPr>
              <a:t># </a:t>
            </a:r>
            <a:r>
              <a:rPr lang="zh-CN" altLang="en-US" b="0" dirty="0">
                <a:solidFill>
                  <a:srgbClr val="008000"/>
                </a:solidFill>
                <a:effectLst/>
                <a:highlight>
                  <a:srgbClr val="FFFFFF"/>
                </a:highlight>
                <a:latin typeface="Consolas" panose="020B0609020204030204" pitchFamily="49" charset="0"/>
              </a:rPr>
              <a:t>根据世界状态生成下一帧画面</a:t>
            </a:r>
            <a:endParaRPr lang="zh-CN" altLang="en-US" b="0" dirty="0">
              <a:solidFill>
                <a:srgbClr val="000000"/>
              </a:solidFill>
              <a:effectLst/>
              <a:highlight>
                <a:srgbClr val="FFFFFF"/>
              </a:highlight>
              <a:latin typeface="Consolas" panose="020B0609020204030204" pitchFamily="49" charset="0"/>
            </a:endParaRPr>
          </a:p>
          <a:p>
            <a:r>
              <a:rPr lang="zh-CN" altLang="en-US"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render_frame_according_to_world_state</a:t>
            </a:r>
            <a:r>
              <a:rPr lang="en-US" altLang="zh-CN" b="0" dirty="0">
                <a:solidFill>
                  <a:srgbClr val="000000"/>
                </a:solidFill>
                <a:effectLst/>
                <a:highlight>
                  <a:srgbClr val="FFFFFF"/>
                </a:highlight>
                <a:latin typeface="Consolas" panose="020B0609020204030204" pitchFamily="49" charset="0"/>
              </a:rPr>
              <a:t>(</a:t>
            </a:r>
          </a:p>
          <a:p>
            <a:r>
              <a:rPr lang="en-US" altLang="zh-CN" dirty="0">
                <a:solidFill>
                  <a:srgbClr val="000000"/>
                </a:solidFill>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world_state</a:t>
            </a:r>
            <a:endParaRPr lang="en-US" altLang="zh-CN" b="0" dirty="0">
              <a:solidFill>
                <a:srgbClr val="000000"/>
              </a:solidFill>
              <a:effectLst/>
              <a:highlight>
                <a:srgbClr val="FFFFFF"/>
              </a:highlight>
              <a:latin typeface="Consolas" panose="020B0609020204030204" pitchFamily="49" charset="0"/>
            </a:endParaRPr>
          </a:p>
          <a:p>
            <a:r>
              <a:rPr lang="en-US" altLang="zh-CN" b="0" dirty="0">
                <a:solidFill>
                  <a:srgbClr val="000000"/>
                </a:solidFill>
                <a:effectLst/>
                <a:highlight>
                  <a:srgbClr val="FFFFFF"/>
                </a:highlight>
                <a:latin typeface="Consolas" panose="020B0609020204030204" pitchFamily="49" charset="0"/>
              </a:rPr>
              <a:t>      )</a:t>
            </a:r>
          </a:p>
          <a:p>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wait_for_next_render_frame</a:t>
            </a:r>
            <a:r>
              <a:rPr lang="en-US" altLang="zh-CN" b="0" dirty="0">
                <a:solidFill>
                  <a:srgbClr val="000000"/>
                </a:solidFill>
                <a:effectLst/>
                <a:highlight>
                  <a:srgbClr val="FFFFFF"/>
                </a:highlight>
                <a:latin typeface="Consolas" panose="020B0609020204030204" pitchFamily="49" charset="0"/>
              </a:rPr>
              <a:t>()</a:t>
            </a:r>
          </a:p>
        </p:txBody>
      </p:sp>
      <p:sp>
        <p:nvSpPr>
          <p:cNvPr id="11" name="文本框 10">
            <a:extLst>
              <a:ext uri="{FF2B5EF4-FFF2-40B4-BE49-F238E27FC236}">
                <a16:creationId xmlns:a16="http://schemas.microsoft.com/office/drawing/2014/main" id="{831E4ED7-BE88-5AE4-6877-DC265B45E50A}"/>
              </a:ext>
            </a:extLst>
          </p:cNvPr>
          <p:cNvSpPr txBox="1"/>
          <p:nvPr/>
        </p:nvSpPr>
        <p:spPr>
          <a:xfrm>
            <a:off x="838200" y="1456293"/>
            <a:ext cx="6350540" cy="369332"/>
          </a:xfrm>
          <a:prstGeom prst="rect">
            <a:avLst/>
          </a:prstGeom>
          <a:noFill/>
        </p:spPr>
        <p:txBody>
          <a:bodyPr wrap="square">
            <a:spAutoFit/>
          </a:bodyPr>
          <a:lstStyle/>
          <a:p>
            <a:r>
              <a:rPr lang="en-US" altLang="zh-CN" b="1" dirty="0"/>
              <a:t>GUI + </a:t>
            </a:r>
            <a:r>
              <a:rPr lang="zh-CN" altLang="en-US" b="1" dirty="0"/>
              <a:t>解耦绘制和用户输入 </a:t>
            </a:r>
            <a:r>
              <a:rPr lang="en-US" altLang="zh-CN" b="1" dirty="0"/>
              <a:t>+ </a:t>
            </a:r>
            <a:r>
              <a:rPr lang="zh-CN" altLang="en-US" b="1" dirty="0"/>
              <a:t>解耦画面更新和状态更新计算</a:t>
            </a:r>
          </a:p>
        </p:txBody>
      </p:sp>
    </p:spTree>
    <p:extLst>
      <p:ext uri="{BB962C8B-B14F-4D97-AF65-F5344CB8AC3E}">
        <p14:creationId xmlns:p14="http://schemas.microsoft.com/office/powerpoint/2010/main" val="4017698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C3D3C-80A6-190E-00CD-F27F4C2D68BE}"/>
              </a:ext>
            </a:extLst>
          </p:cNvPr>
          <p:cNvSpPr>
            <a:spLocks noGrp="1"/>
          </p:cNvSpPr>
          <p:nvPr>
            <p:ph type="title"/>
          </p:nvPr>
        </p:nvSpPr>
        <p:spPr/>
        <p:txBody>
          <a:bodyPr/>
          <a:lstStyle/>
          <a:p>
            <a:r>
              <a:rPr lang="zh-CN" altLang="en-US" dirty="0"/>
              <a:t>基本组成部分：输入事件</a:t>
            </a:r>
          </a:p>
        </p:txBody>
      </p:sp>
      <p:sp>
        <p:nvSpPr>
          <p:cNvPr id="3" name="内容占位符 2">
            <a:extLst>
              <a:ext uri="{FF2B5EF4-FFF2-40B4-BE49-F238E27FC236}">
                <a16:creationId xmlns:a16="http://schemas.microsoft.com/office/drawing/2014/main" id="{ECFC6E6F-E6A6-A37A-B70A-9866A8E65518}"/>
              </a:ext>
            </a:extLst>
          </p:cNvPr>
          <p:cNvSpPr>
            <a:spLocks noGrp="1"/>
          </p:cNvSpPr>
          <p:nvPr>
            <p:ph idx="1"/>
          </p:nvPr>
        </p:nvSpPr>
        <p:spPr>
          <a:xfrm>
            <a:off x="838200" y="1825624"/>
            <a:ext cx="10515600" cy="4667251"/>
          </a:xfrm>
        </p:spPr>
        <p:txBody>
          <a:bodyPr>
            <a:normAutofit/>
          </a:bodyPr>
          <a:lstStyle/>
          <a:p>
            <a:r>
              <a:rPr lang="zh-CN" altLang="en-US" dirty="0"/>
              <a:t>通用方式：</a:t>
            </a:r>
            <a:r>
              <a:rPr lang="en-US" altLang="zh-CN" dirty="0"/>
              <a:t>Linux </a:t>
            </a:r>
            <a:r>
              <a:rPr lang="zh-CN" altLang="en-US" dirty="0"/>
              <a:t>输入子系统 </a:t>
            </a:r>
            <a:r>
              <a:rPr lang="en-US" altLang="zh-CN" b="0" dirty="0">
                <a:solidFill>
                  <a:srgbClr val="800000"/>
                </a:solidFill>
                <a:effectLst/>
                <a:highlight>
                  <a:srgbClr val="FFFFFF"/>
                </a:highlight>
                <a:latin typeface="Consolas" panose="020B0609020204030204" pitchFamily="49" charset="0"/>
              </a:rPr>
              <a:t>/dev/input/event*</a:t>
            </a:r>
            <a:endParaRPr lang="en-US" altLang="zh-CN" dirty="0"/>
          </a:p>
          <a:p>
            <a:r>
              <a:rPr lang="zh-CN" altLang="en-US" dirty="0"/>
              <a:t>打开</a:t>
            </a:r>
            <a:endParaRPr lang="en-US" altLang="zh-CN" dirty="0"/>
          </a:p>
          <a:p>
            <a:pPr lvl="1"/>
            <a:r>
              <a:rPr lang="en-US" altLang="zh-CN" b="0" dirty="0">
                <a:solidFill>
                  <a:srgbClr val="000000"/>
                </a:solidFill>
                <a:effectLst/>
                <a:highlight>
                  <a:srgbClr val="FFFFFF"/>
                </a:highlight>
                <a:latin typeface="Consolas" panose="020B0609020204030204" pitchFamily="49" charset="0"/>
              </a:rPr>
              <a:t>open(</a:t>
            </a:r>
            <a:r>
              <a:rPr lang="en-US" altLang="zh-CN" b="0" dirty="0" err="1">
                <a:solidFill>
                  <a:srgbClr val="000000"/>
                </a:solidFill>
                <a:effectLst/>
                <a:highlight>
                  <a:srgbClr val="FFFFFF"/>
                </a:highlight>
                <a:latin typeface="Consolas" panose="020B0609020204030204" pitchFamily="49" charset="0"/>
              </a:rPr>
              <a:t>device_path</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BD63C5"/>
                </a:solidFill>
                <a:effectLst/>
                <a:highlight>
                  <a:srgbClr val="FFFFFF"/>
                </a:highlight>
                <a:latin typeface="Consolas" panose="020B0609020204030204" pitchFamily="49" charset="0"/>
              </a:rPr>
              <a:t>O_RDONLY</a:t>
            </a:r>
            <a:r>
              <a:rPr lang="en-US" altLang="zh-CN" b="0" dirty="0">
                <a:solidFill>
                  <a:srgbClr val="000000"/>
                </a:solidFill>
                <a:effectLst/>
                <a:highlight>
                  <a:srgbClr val="FFFFFF"/>
                </a:highlight>
                <a:latin typeface="Consolas" panose="020B0609020204030204" pitchFamily="49" charset="0"/>
              </a:rPr>
              <a:t>)</a:t>
            </a:r>
          </a:p>
          <a:p>
            <a:r>
              <a:rPr lang="zh-CN" altLang="en-US" dirty="0"/>
              <a:t>监听事件</a:t>
            </a:r>
            <a:endParaRPr lang="en-US" altLang="zh-CN" dirty="0"/>
          </a:p>
          <a:p>
            <a:pPr lvl="1"/>
            <a:r>
              <a:rPr lang="en-US" altLang="zh-CN" b="0" dirty="0">
                <a:solidFill>
                  <a:srgbClr val="000000"/>
                </a:solidFill>
                <a:effectLst/>
                <a:highlight>
                  <a:srgbClr val="FFFFFF"/>
                </a:highlight>
                <a:latin typeface="Consolas" panose="020B0609020204030204" pitchFamily="49" charset="0"/>
              </a:rPr>
              <a:t>read(</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00"/>
                </a:solidFill>
                <a:effectLst/>
                <a:highlight>
                  <a:srgbClr val="FFFFFF"/>
                </a:highlight>
                <a:latin typeface="Consolas" panose="020B0609020204030204" pitchFamily="49" charset="0"/>
              </a:rPr>
              <a:t>ev</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0000FF"/>
                </a:solidFill>
                <a:effectLst/>
                <a:highlight>
                  <a:srgbClr val="FFFFFF"/>
                </a:highlight>
                <a:latin typeface="Consolas" panose="020B0609020204030204" pitchFamily="49" charset="0"/>
              </a:rPr>
              <a:t>sizeof</a:t>
            </a:r>
            <a:r>
              <a:rPr lang="en-US" altLang="zh-CN" b="0" dirty="0">
                <a:solidFill>
                  <a:srgbClr val="000000"/>
                </a:solidFill>
                <a:effectLst/>
                <a:highlight>
                  <a:srgbClr val="FFFFFF"/>
                </a:highlight>
                <a:latin typeface="Consolas" panose="020B0609020204030204" pitchFamily="49" charset="0"/>
              </a:rPr>
              <a:t>(</a:t>
            </a:r>
            <a:r>
              <a:rPr lang="en-US" altLang="zh-CN" b="0" dirty="0">
                <a:solidFill>
                  <a:srgbClr val="0000FF"/>
                </a:solidFill>
                <a:effectLst/>
                <a:highlight>
                  <a:srgbClr val="FFFFFF"/>
                </a:highlight>
                <a:latin typeface="Consolas" panose="020B0609020204030204" pitchFamily="49" charset="0"/>
              </a:rPr>
              <a:t>struct</a:t>
            </a:r>
            <a:r>
              <a:rPr lang="en-US" altLang="zh-CN" b="0" dirty="0">
                <a:solidFill>
                  <a:srgbClr val="000000"/>
                </a:solidFill>
                <a:effectLst/>
                <a:highlight>
                  <a:srgbClr val="FFFFFF"/>
                </a:highlight>
                <a:latin typeface="Consolas" panose="020B0609020204030204" pitchFamily="49" charset="0"/>
              </a:rPr>
              <a:t> </a:t>
            </a:r>
            <a:r>
              <a:rPr lang="en-US" altLang="zh-CN" b="0" dirty="0" err="1">
                <a:solidFill>
                  <a:srgbClr val="2B91AF"/>
                </a:solidFill>
                <a:effectLst/>
                <a:highlight>
                  <a:srgbClr val="FFFFFF"/>
                </a:highlight>
                <a:latin typeface="Consolas" panose="020B0609020204030204" pitchFamily="49" charset="0"/>
              </a:rPr>
              <a:t>input_event</a:t>
            </a:r>
            <a:r>
              <a:rPr lang="en-US" altLang="zh-CN" b="0" dirty="0">
                <a:solidFill>
                  <a:srgbClr val="000000"/>
                </a:solidFill>
                <a:effectLst/>
                <a:highlight>
                  <a:srgbClr val="FFFFFF"/>
                </a:highlight>
                <a:latin typeface="Consolas" panose="020B0609020204030204" pitchFamily="49" charset="0"/>
              </a:rPr>
              <a:t>))</a:t>
            </a:r>
          </a:p>
          <a:p>
            <a:r>
              <a:rPr lang="zh-CN" altLang="en-US" dirty="0"/>
              <a:t>查询状态</a:t>
            </a:r>
            <a:endParaRPr lang="en-US" altLang="zh-CN" dirty="0"/>
          </a:p>
          <a:p>
            <a:pPr lvl="1"/>
            <a:r>
              <a:rPr lang="zh-CN" altLang="en-US" dirty="0">
                <a:solidFill>
                  <a:srgbClr val="000000"/>
                </a:solidFill>
                <a:highlight>
                  <a:srgbClr val="FFFFFF"/>
                </a:highlight>
                <a:latin typeface="Consolas" panose="020B0609020204030204" pitchFamily="49" charset="0"/>
              </a:rPr>
              <a:t>名字 </a:t>
            </a:r>
            <a:r>
              <a:rPr lang="en-US" altLang="zh-CN" b="0" dirty="0" err="1">
                <a:solidFill>
                  <a:srgbClr val="000000"/>
                </a:solidFill>
                <a:effectLst/>
                <a:highlight>
                  <a:srgbClr val="FFFFFF"/>
                </a:highlight>
                <a:latin typeface="Consolas" panose="020B0609020204030204" pitchFamily="49" charset="0"/>
              </a:rPr>
              <a:t>ioctl</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00"/>
                </a:solidFill>
                <a:effectLst/>
                <a:highlight>
                  <a:srgbClr val="FFFFFF"/>
                </a:highlight>
                <a:latin typeface="Consolas" panose="020B0609020204030204" pitchFamily="49" charset="0"/>
              </a:rPr>
              <a:t>fd</a:t>
            </a:r>
            <a:r>
              <a:rPr lang="en-US" altLang="zh-CN" b="0" dirty="0">
                <a:solidFill>
                  <a:srgbClr val="000000"/>
                </a:solidFill>
                <a:effectLst/>
                <a:highlight>
                  <a:srgbClr val="FFFFFF"/>
                </a:highlight>
                <a:latin typeface="Consolas" panose="020B0609020204030204" pitchFamily="49" charset="0"/>
              </a:rPr>
              <a:t>, </a:t>
            </a:r>
            <a:r>
              <a:rPr lang="en-US" altLang="zh-CN" b="0" dirty="0">
                <a:solidFill>
                  <a:srgbClr val="BD63C5"/>
                </a:solidFill>
                <a:effectLst/>
                <a:highlight>
                  <a:srgbClr val="FFFFFF"/>
                </a:highlight>
                <a:latin typeface="Consolas" panose="020B0609020204030204" pitchFamily="49" charset="0"/>
              </a:rPr>
              <a:t>EVIOCGNAME</a:t>
            </a:r>
            <a:r>
              <a:rPr lang="en-US" altLang="zh-CN" b="0" dirty="0">
                <a:solidFill>
                  <a:srgbClr val="000000"/>
                </a:solidFill>
                <a:effectLst/>
                <a:highlight>
                  <a:srgbClr val="FFFFFF"/>
                </a:highlight>
                <a:latin typeface="Consolas" panose="020B0609020204030204" pitchFamily="49" charset="0"/>
              </a:rPr>
              <a:t>(</a:t>
            </a:r>
            <a:r>
              <a:rPr lang="en-US" altLang="zh-CN" b="0" dirty="0" err="1">
                <a:solidFill>
                  <a:srgbClr val="0000FF"/>
                </a:solidFill>
                <a:effectLst/>
                <a:highlight>
                  <a:srgbClr val="FFFFFF"/>
                </a:highlight>
                <a:latin typeface="Consolas" panose="020B0609020204030204" pitchFamily="49" charset="0"/>
              </a:rPr>
              <a:t>sizeof</a:t>
            </a:r>
            <a:r>
              <a:rPr lang="en-US" altLang="zh-CN" b="0" dirty="0">
                <a:solidFill>
                  <a:srgbClr val="000000"/>
                </a:solidFill>
                <a:effectLst/>
                <a:highlight>
                  <a:srgbClr val="FFFFFF"/>
                </a:highlight>
                <a:latin typeface="Consolas" panose="020B0609020204030204" pitchFamily="49" charset="0"/>
              </a:rPr>
              <a:t>(name)), name)</a:t>
            </a:r>
          </a:p>
          <a:p>
            <a:pPr lvl="1"/>
            <a:r>
              <a:rPr lang="zh-CN" altLang="en-US" dirty="0"/>
              <a:t>具体键的状态</a:t>
            </a:r>
            <a:endParaRPr lang="en-US" altLang="zh-CN" dirty="0"/>
          </a:p>
          <a:p>
            <a:pPr lvl="1"/>
            <a:r>
              <a:rPr lang="en-US" altLang="zh-CN" dirty="0"/>
              <a:t>Grab mode</a:t>
            </a:r>
          </a:p>
          <a:p>
            <a:r>
              <a:rPr lang="zh-CN" altLang="en-US" dirty="0"/>
              <a:t>力反馈设备输入等</a:t>
            </a:r>
            <a:endParaRPr lang="en-US" altLang="zh-CN" dirty="0"/>
          </a:p>
          <a:p>
            <a:endParaRPr lang="zh-CN" altLang="en-US" dirty="0"/>
          </a:p>
        </p:txBody>
      </p:sp>
    </p:spTree>
    <p:extLst>
      <p:ext uri="{BB962C8B-B14F-4D97-AF65-F5344CB8AC3E}">
        <p14:creationId xmlns:p14="http://schemas.microsoft.com/office/powerpoint/2010/main" val="42735813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C3D3C-80A6-190E-00CD-F27F4C2D68BE}"/>
              </a:ext>
            </a:extLst>
          </p:cNvPr>
          <p:cNvSpPr>
            <a:spLocks noGrp="1"/>
          </p:cNvSpPr>
          <p:nvPr>
            <p:ph type="title"/>
          </p:nvPr>
        </p:nvSpPr>
        <p:spPr/>
        <p:txBody>
          <a:bodyPr/>
          <a:lstStyle/>
          <a:p>
            <a:r>
              <a:rPr lang="zh-CN" altLang="en-US" dirty="0"/>
              <a:t>基本组成部分：输入事件</a:t>
            </a:r>
          </a:p>
        </p:txBody>
      </p:sp>
      <p:sp>
        <p:nvSpPr>
          <p:cNvPr id="3" name="内容占位符 2">
            <a:extLst>
              <a:ext uri="{FF2B5EF4-FFF2-40B4-BE49-F238E27FC236}">
                <a16:creationId xmlns:a16="http://schemas.microsoft.com/office/drawing/2014/main" id="{ECFC6E6F-E6A6-A37A-B70A-9866A8E65518}"/>
              </a:ext>
            </a:extLst>
          </p:cNvPr>
          <p:cNvSpPr>
            <a:spLocks noGrp="1"/>
          </p:cNvSpPr>
          <p:nvPr>
            <p:ph idx="1"/>
          </p:nvPr>
        </p:nvSpPr>
        <p:spPr/>
        <p:txBody>
          <a:bodyPr/>
          <a:lstStyle/>
          <a:p>
            <a:r>
              <a:rPr lang="en-US" altLang="zh-CN" b="1" dirty="0" err="1"/>
              <a:t>evtest</a:t>
            </a:r>
            <a:r>
              <a:rPr lang="en-US" altLang="zh-CN" dirty="0"/>
              <a:t>:</a:t>
            </a:r>
            <a:r>
              <a:rPr lang="zh-CN" altLang="en-US" dirty="0"/>
              <a:t> 测试 </a:t>
            </a:r>
            <a:r>
              <a:rPr lang="en-US" altLang="zh-CN" dirty="0"/>
              <a:t>event device </a:t>
            </a:r>
            <a:r>
              <a:rPr lang="zh-CN" altLang="en-US" dirty="0"/>
              <a:t>的例程</a:t>
            </a:r>
          </a:p>
        </p:txBody>
      </p:sp>
      <p:pic>
        <p:nvPicPr>
          <p:cNvPr id="5" name="图片 4">
            <a:extLst>
              <a:ext uri="{FF2B5EF4-FFF2-40B4-BE49-F238E27FC236}">
                <a16:creationId xmlns:a16="http://schemas.microsoft.com/office/drawing/2014/main" id="{91059373-EAC8-24D6-CC88-8AA3C19A0EAC}"/>
              </a:ext>
            </a:extLst>
          </p:cNvPr>
          <p:cNvPicPr>
            <a:picLocks noChangeAspect="1"/>
          </p:cNvPicPr>
          <p:nvPr/>
        </p:nvPicPr>
        <p:blipFill>
          <a:blip r:embed="rId2">
            <a:duotone>
              <a:schemeClr val="accent1">
                <a:shade val="45000"/>
                <a:satMod val="135000"/>
              </a:schemeClr>
              <a:prstClr val="white"/>
            </a:duotone>
          </a:blip>
          <a:stretch>
            <a:fillRect/>
          </a:stretch>
        </p:blipFill>
        <p:spPr>
          <a:xfrm>
            <a:off x="414843" y="2549008"/>
            <a:ext cx="10510332" cy="3270767"/>
          </a:xfrm>
          <a:prstGeom prst="rect">
            <a:avLst/>
          </a:prstGeom>
        </p:spPr>
      </p:pic>
      <p:sp>
        <p:nvSpPr>
          <p:cNvPr id="9" name="文本框 8">
            <a:extLst>
              <a:ext uri="{FF2B5EF4-FFF2-40B4-BE49-F238E27FC236}">
                <a16:creationId xmlns:a16="http://schemas.microsoft.com/office/drawing/2014/main" id="{B2989C2D-B4BA-0E1E-E99F-BAA6E5667D59}"/>
              </a:ext>
            </a:extLst>
          </p:cNvPr>
          <p:cNvSpPr txBox="1"/>
          <p:nvPr/>
        </p:nvSpPr>
        <p:spPr>
          <a:xfrm>
            <a:off x="414842" y="6311900"/>
            <a:ext cx="8551357" cy="369332"/>
          </a:xfrm>
          <a:prstGeom prst="rect">
            <a:avLst/>
          </a:prstGeom>
          <a:noFill/>
        </p:spPr>
        <p:txBody>
          <a:bodyPr wrap="square">
            <a:spAutoFit/>
          </a:bodyPr>
          <a:lstStyle/>
          <a:p>
            <a:r>
              <a:rPr lang="en-US" altLang="zh-CN" dirty="0">
                <a:solidFill>
                  <a:srgbClr val="000000"/>
                </a:solidFill>
                <a:highlight>
                  <a:srgbClr val="FFFFFF"/>
                </a:highlight>
                <a:latin typeface="Consolas" panose="020B0609020204030204" pitchFamily="49" charset="0"/>
              </a:rPr>
              <a:t>※</a:t>
            </a:r>
            <a:r>
              <a:rPr lang="zh-CN" altLang="en-US" dirty="0">
                <a:solidFill>
                  <a:srgbClr val="000000"/>
                </a:solidFill>
                <a:highlight>
                  <a:srgbClr val="FFFFFF"/>
                </a:highlight>
                <a:latin typeface="Consolas" panose="020B0609020204030204" pitchFamily="49" charset="0"/>
              </a:rPr>
              <a:t> </a:t>
            </a:r>
            <a:r>
              <a:rPr lang="en-US" altLang="zh-CN" dirty="0" err="1">
                <a:solidFill>
                  <a:srgbClr val="000000"/>
                </a:solidFill>
                <a:highlight>
                  <a:srgbClr val="FFFFFF"/>
                </a:highlight>
                <a:latin typeface="Consolas" panose="020B0609020204030204" pitchFamily="49" charset="0"/>
              </a:rPr>
              <a:t>evtest</a:t>
            </a:r>
            <a:r>
              <a:rPr lang="zh-CN" altLang="en-US" dirty="0">
                <a:solidFill>
                  <a:srgbClr val="000000"/>
                </a:solidFill>
                <a:highlight>
                  <a:srgbClr val="FFFFFF"/>
                </a:highlight>
                <a:latin typeface="Consolas" panose="020B0609020204030204" pitchFamily="49" charset="0"/>
              </a:rPr>
              <a:t> 源码仓库：</a:t>
            </a:r>
            <a:r>
              <a:rPr lang="en-US" altLang="zh-CN" b="0" u="sng" dirty="0">
                <a:solidFill>
                  <a:srgbClr val="000000"/>
                </a:solidFill>
                <a:effectLst/>
                <a:highlight>
                  <a:srgbClr val="FFFFFF"/>
                </a:highlight>
                <a:latin typeface="Consolas" panose="020B0609020204030204" pitchFamily="49" charset="0"/>
              </a:rPr>
              <a:t>https://cgit.freedesktop.org/evtest/</a:t>
            </a:r>
            <a:endParaRPr lang="en-US" altLang="zh-CN" b="0" dirty="0">
              <a:solidFill>
                <a:srgbClr val="000000"/>
              </a:solidFill>
              <a:effectLst/>
              <a:highlight>
                <a:srgbClr val="FFFFFF"/>
              </a:highlight>
              <a:latin typeface="Consolas" panose="020B0609020204030204" pitchFamily="49" charset="0"/>
            </a:endParaRPr>
          </a:p>
        </p:txBody>
      </p:sp>
    </p:spTree>
    <p:extLst>
      <p:ext uri="{BB962C8B-B14F-4D97-AF65-F5344CB8AC3E}">
        <p14:creationId xmlns:p14="http://schemas.microsoft.com/office/powerpoint/2010/main" val="1835358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8C3D3C-80A6-190E-00CD-F27F4C2D68BE}"/>
              </a:ext>
            </a:extLst>
          </p:cNvPr>
          <p:cNvSpPr>
            <a:spLocks noGrp="1"/>
          </p:cNvSpPr>
          <p:nvPr>
            <p:ph type="title"/>
          </p:nvPr>
        </p:nvSpPr>
        <p:spPr/>
        <p:txBody>
          <a:bodyPr/>
          <a:lstStyle/>
          <a:p>
            <a:r>
              <a:rPr lang="zh-CN" altLang="en-US" dirty="0"/>
              <a:t>基本组成部分：输入事件</a:t>
            </a:r>
          </a:p>
        </p:txBody>
      </p:sp>
      <p:sp>
        <p:nvSpPr>
          <p:cNvPr id="3" name="内容占位符 2">
            <a:extLst>
              <a:ext uri="{FF2B5EF4-FFF2-40B4-BE49-F238E27FC236}">
                <a16:creationId xmlns:a16="http://schemas.microsoft.com/office/drawing/2014/main" id="{ECFC6E6F-E6A6-A37A-B70A-9866A8E65518}"/>
              </a:ext>
            </a:extLst>
          </p:cNvPr>
          <p:cNvSpPr>
            <a:spLocks noGrp="1"/>
          </p:cNvSpPr>
          <p:nvPr>
            <p:ph idx="1"/>
          </p:nvPr>
        </p:nvSpPr>
        <p:spPr/>
        <p:txBody>
          <a:bodyPr/>
          <a:lstStyle/>
          <a:p>
            <a:r>
              <a:rPr lang="en-US" altLang="zh-CN" b="1" dirty="0" err="1"/>
              <a:t>evtest</a:t>
            </a:r>
            <a:r>
              <a:rPr lang="en-US" altLang="zh-CN" dirty="0"/>
              <a:t>:</a:t>
            </a:r>
            <a:r>
              <a:rPr lang="zh-CN" altLang="en-US" dirty="0"/>
              <a:t> 测试 </a:t>
            </a:r>
            <a:r>
              <a:rPr lang="en-US" altLang="zh-CN" dirty="0"/>
              <a:t>event device </a:t>
            </a:r>
            <a:r>
              <a:rPr lang="zh-CN" altLang="en-US" dirty="0"/>
              <a:t>的例程</a:t>
            </a:r>
          </a:p>
        </p:txBody>
      </p:sp>
      <p:pic>
        <p:nvPicPr>
          <p:cNvPr id="7" name="图片 6">
            <a:extLst>
              <a:ext uri="{FF2B5EF4-FFF2-40B4-BE49-F238E27FC236}">
                <a16:creationId xmlns:a16="http://schemas.microsoft.com/office/drawing/2014/main" id="{9A885187-3AF1-B7DA-5785-55F8E5366FE5}"/>
              </a:ext>
            </a:extLst>
          </p:cNvPr>
          <p:cNvPicPr>
            <a:picLocks noChangeAspect="1"/>
          </p:cNvPicPr>
          <p:nvPr/>
        </p:nvPicPr>
        <p:blipFill rotWithShape="1">
          <a:blip r:embed="rId2">
            <a:duotone>
              <a:schemeClr val="accent1">
                <a:shade val="45000"/>
                <a:satMod val="135000"/>
              </a:schemeClr>
              <a:prstClr val="white"/>
            </a:duotone>
          </a:blip>
          <a:srcRect t="2429" r="23192" b="26241"/>
          <a:stretch/>
        </p:blipFill>
        <p:spPr>
          <a:xfrm>
            <a:off x="1926357" y="2303462"/>
            <a:ext cx="7865343" cy="4351338"/>
          </a:xfrm>
          <a:prstGeom prst="rect">
            <a:avLst/>
          </a:prstGeom>
        </p:spPr>
      </p:pic>
    </p:spTree>
    <p:extLst>
      <p:ext uri="{BB962C8B-B14F-4D97-AF65-F5344CB8AC3E}">
        <p14:creationId xmlns:p14="http://schemas.microsoft.com/office/powerpoint/2010/main" val="324831427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830</TotalTime>
  <Words>3379</Words>
  <Application>Microsoft Office PowerPoint</Application>
  <PresentationFormat>宽屏</PresentationFormat>
  <Paragraphs>445</Paragraphs>
  <Slides>41</Slides>
  <Notes>16</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Linux Libertine</vt:lpstr>
      <vt:lpstr>等线</vt:lpstr>
      <vt:lpstr>等线 Light</vt:lpstr>
      <vt:lpstr>Arial</vt:lpstr>
      <vt:lpstr>Bodoni MT</vt:lpstr>
      <vt:lpstr>Cambria Math</vt:lpstr>
      <vt:lpstr>Consolas</vt:lpstr>
      <vt:lpstr>Wingdings</vt:lpstr>
      <vt:lpstr>Office 主题​​</vt:lpstr>
      <vt:lpstr>Linux Graphics Journey</vt:lpstr>
      <vt:lpstr>大纲</vt:lpstr>
      <vt:lpstr>阅读图形栈程序的基本技术</vt:lpstr>
      <vt:lpstr>GUI 程序的基本构成</vt:lpstr>
      <vt:lpstr>GUI 程序的基本构成</vt:lpstr>
      <vt:lpstr>GUI 程序的基本构成</vt:lpstr>
      <vt:lpstr>基本组成部分：输入事件</vt:lpstr>
      <vt:lpstr>基本组成部分：输入事件</vt:lpstr>
      <vt:lpstr>基本组成部分：输入事件</vt:lpstr>
      <vt:lpstr>基本组成部分：输入事件</vt:lpstr>
      <vt:lpstr>GUI 程序绘制技术演进</vt:lpstr>
      <vt:lpstr>帧缓冲设备</vt:lpstr>
      <vt:lpstr>群雄逐鹿</vt:lpstr>
      <vt:lpstr>群雄逐鹿</vt:lpstr>
      <vt:lpstr>群雄逐鹿</vt:lpstr>
      <vt:lpstr>群雄逐鹿</vt:lpstr>
      <vt:lpstr>群雄逐鹿</vt:lpstr>
      <vt:lpstr>帧缓冲设备</vt:lpstr>
      <vt:lpstr>帧缓冲设备</vt:lpstr>
      <vt:lpstr>帧缓冲设备</vt:lpstr>
      <vt:lpstr>X 窗口系统</vt:lpstr>
      <vt:lpstr>X 窗口系统</vt:lpstr>
      <vt:lpstr>X 窗口系统</vt:lpstr>
      <vt:lpstr>X 窗口系统</vt:lpstr>
      <vt:lpstr>X 窗口系统</vt:lpstr>
      <vt:lpstr>X 窗口系统 - 显示加速卡</vt:lpstr>
      <vt:lpstr>装载显示加速卡的 X 窗口系统</vt:lpstr>
      <vt:lpstr>装载显示加速卡的 X 窗口系统</vt:lpstr>
      <vt:lpstr>DRI – Direct Rendering Infrastructure</vt:lpstr>
      <vt:lpstr>早期 DRI</vt:lpstr>
      <vt:lpstr>现代 DRI</vt:lpstr>
      <vt:lpstr>DRM</vt:lpstr>
      <vt:lpstr>DRM Primary / Render Node; DRI3</vt:lpstr>
      <vt:lpstr>DRM</vt:lpstr>
      <vt:lpstr>DRM KMS</vt:lpstr>
      <vt:lpstr>DRM 缓冲区管理</vt:lpstr>
      <vt:lpstr>Xorg Modesetting DDX</vt:lpstr>
      <vt:lpstr>深入探究</vt:lpstr>
      <vt:lpstr>Wayland</vt:lpstr>
      <vt:lpstr>PowerPoint 演示文稿</vt:lpstr>
      <vt:lpstr>Mesa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Linux Graphics Journey</dc:title>
  <dc:creator>Libre Liu</dc:creator>
  <cp:lastModifiedBy>紫檀 刘</cp:lastModifiedBy>
  <cp:revision>61</cp:revision>
  <dcterms:created xsi:type="dcterms:W3CDTF">2024-04-20T11:26:49Z</dcterms:created>
  <dcterms:modified xsi:type="dcterms:W3CDTF">2024-04-21T01:17:21Z</dcterms:modified>
</cp:coreProperties>
</file>